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8" r:id="rId1"/>
  </p:sldMasterIdLst>
  <p:notesMasterIdLst>
    <p:notesMasterId r:id="rId44"/>
  </p:notesMasterIdLst>
  <p:sldIdLst>
    <p:sldId id="256" r:id="rId2"/>
    <p:sldId id="258" r:id="rId3"/>
    <p:sldId id="259" r:id="rId4"/>
    <p:sldId id="274" r:id="rId5"/>
    <p:sldId id="260" r:id="rId6"/>
    <p:sldId id="264" r:id="rId7"/>
    <p:sldId id="266" r:id="rId8"/>
    <p:sldId id="275" r:id="rId9"/>
    <p:sldId id="277" r:id="rId10"/>
    <p:sldId id="276" r:id="rId11"/>
    <p:sldId id="278" r:id="rId12"/>
    <p:sldId id="279" r:id="rId13"/>
    <p:sldId id="280" r:id="rId14"/>
    <p:sldId id="261" r:id="rId15"/>
    <p:sldId id="265" r:id="rId16"/>
    <p:sldId id="262" r:id="rId17"/>
    <p:sldId id="267" r:id="rId18"/>
    <p:sldId id="281" r:id="rId19"/>
    <p:sldId id="282" r:id="rId20"/>
    <p:sldId id="268" r:id="rId21"/>
    <p:sldId id="263" r:id="rId22"/>
    <p:sldId id="269" r:id="rId23"/>
    <p:sldId id="283" r:id="rId24"/>
    <p:sldId id="290" r:id="rId25"/>
    <p:sldId id="291" r:id="rId26"/>
    <p:sldId id="299" r:id="rId27"/>
    <p:sldId id="289" r:id="rId28"/>
    <p:sldId id="270" r:id="rId29"/>
    <p:sldId id="285" r:id="rId30"/>
    <p:sldId id="284" r:id="rId31"/>
    <p:sldId id="292" r:id="rId32"/>
    <p:sldId id="286" r:id="rId33"/>
    <p:sldId id="287" r:id="rId34"/>
    <p:sldId id="288" r:id="rId35"/>
    <p:sldId id="295" r:id="rId36"/>
    <p:sldId id="303" r:id="rId37"/>
    <p:sldId id="296" r:id="rId38"/>
    <p:sldId id="302" r:id="rId39"/>
    <p:sldId id="298" r:id="rId40"/>
    <p:sldId id="300" r:id="rId41"/>
    <p:sldId id="301" r:id="rId42"/>
    <p:sldId id="271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74B280-9ADC-6949-ABB8-D4E8EF274489}" v="906" dt="2025-04-29T01:41:37.944"/>
    <p1510:client id="{2F924B51-B01B-A149-0691-46AB507677A2}" v="472" dt="2025-04-29T01:37:40.578"/>
    <p1510:client id="{7F8EF3B7-ED3A-B139-80BF-F8327AFB5E2C}" v="1" dt="2025-04-28T23:36:16.583"/>
    <p1510:client id="{8C39C39F-BA05-D615-346B-5577E1F2B13B}" v="25" dt="2025-04-30T19:15:43.606"/>
    <p1510:client id="{CCB777A9-58A6-85F0-3535-FC0EC2293F21}" v="3" dt="2025-04-30T16:50:50.223"/>
    <p1510:client id="{F2578D63-A1F6-0D3F-DBD1-697EE2A42671}" v="2" dt="2025-04-30T21:57:58.4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7"/>
    <p:restoredTop sz="94658"/>
  </p:normalViewPr>
  <p:slideViewPr>
    <p:cSldViewPr snapToGrid="0">
      <p:cViewPr varScale="1">
        <p:scale>
          <a:sx n="105" d="100"/>
          <a:sy n="105" d="100"/>
        </p:scale>
        <p:origin x="192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8T22:07:47.1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C9A2C0-1F1A-0C43-A36F-F8A47F6F071F}" type="datetimeFigureOut">
              <a:rPr lang="en-US" smtClean="0"/>
              <a:t>5/15/25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E76910-EDE6-1D4A-BA7E-009204ED9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669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76910-EDE6-1D4A-BA7E-009204ED922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70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646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688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36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802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231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892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25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8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35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72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76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5/15/25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905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7" r:id="rId6"/>
    <p:sldLayoutId id="2147483782" r:id="rId7"/>
    <p:sldLayoutId id="2147483783" r:id="rId8"/>
    <p:sldLayoutId id="2147483784" r:id="rId9"/>
    <p:sldLayoutId id="2147483786" r:id="rId10"/>
    <p:sldLayoutId id="214748378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data.cityofnewyork.us/Transportation/Traffic-Volume-Counts/btm5-ppia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esthetic liquid watercolor and ink">
            <a:extLst>
              <a:ext uri="{FF2B5EF4-FFF2-40B4-BE49-F238E27FC236}">
                <a16:creationId xmlns:a16="http://schemas.microsoft.com/office/drawing/2014/main" id="{98184B5A-4ACB-316B-B14C-DC01D0C562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62" b="6875"/>
          <a:stretch/>
        </p:blipFill>
        <p:spPr>
          <a:xfrm>
            <a:off x="1" y="0"/>
            <a:ext cx="12191999" cy="685799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3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76DD42-2916-D0A2-1117-0B20E037C5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632" y="719359"/>
            <a:ext cx="11835684" cy="31859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400" b="1" u="none" strike="noStrike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TRAFFIC VOLUME MULTICLASS CLASSIFICATION AND REGRESSION</a:t>
            </a:r>
            <a:endParaRPr lang="en-US" sz="54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D34BBA-7C18-0F44-8447-D260062CF9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384764"/>
            <a:ext cx="10902016" cy="100876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b="1" u="none" strike="noStrike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Professor: Dr. Krishna Bathula</a:t>
            </a:r>
            <a:endParaRPr lang="en-US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54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EDDF2A-6ECB-5C5F-EB4D-4D75EC9A1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EB21745D-D56C-67A8-4655-6166708E8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esthetic liquid watercolor and ink">
            <a:extLst>
              <a:ext uri="{FF2B5EF4-FFF2-40B4-BE49-F238E27FC236}">
                <a16:creationId xmlns:a16="http://schemas.microsoft.com/office/drawing/2014/main" id="{FE9FE0EC-4DEF-B2A3-4EDB-40F91FBEBF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662" b="6875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989654-8E1D-4BF2-E1BD-76CA3A858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250" y="525346"/>
            <a:ext cx="4735236" cy="63662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2700">
                <a:latin typeface="Times New Roman"/>
                <a:ea typeface="+mj-lt"/>
                <a:cs typeface="+mj-lt"/>
              </a:rPr>
              <a:t> BIAS- VARIANCE TRADEOFF</a:t>
            </a:r>
            <a:br>
              <a:rPr lang="en-US">
                <a:latin typeface="Times New Roman"/>
                <a:ea typeface="+mj-lt"/>
                <a:cs typeface="+mj-lt"/>
              </a:rPr>
            </a:br>
            <a:br>
              <a:rPr lang="en-US">
                <a:latin typeface="Times New Roman"/>
                <a:ea typeface="+mj-lt"/>
                <a:cs typeface="+mj-lt"/>
              </a:rPr>
            </a:br>
            <a:br>
              <a:rPr lang="en-US">
                <a:latin typeface="Times New Roman"/>
                <a:ea typeface="+mj-lt"/>
                <a:cs typeface="+mj-lt"/>
              </a:rPr>
            </a:br>
            <a:endParaRPr lang="en-US" sz="4400">
              <a:latin typeface="Times New Roman"/>
              <a:cs typeface="Times New Roman"/>
            </a:endParaRPr>
          </a:p>
        </p:txBody>
      </p:sp>
      <p:sp>
        <p:nvSpPr>
          <p:cNvPr id="63" name="sketchy rectangle">
            <a:extLst>
              <a:ext uri="{FF2B5EF4-FFF2-40B4-BE49-F238E27FC236}">
                <a16:creationId xmlns:a16="http://schemas.microsoft.com/office/drawing/2014/main" id="{B745D722-EDA2-81C4-13FE-6668A1752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70453" y="563667"/>
            <a:ext cx="6570918" cy="5579082"/>
          </a:xfrm>
          <a:custGeom>
            <a:avLst/>
            <a:gdLst>
              <a:gd name="connsiteX0" fmla="*/ 0 w 6570918"/>
              <a:gd name="connsiteY0" fmla="*/ 0 h 5579082"/>
              <a:gd name="connsiteX1" fmla="*/ 525673 w 6570918"/>
              <a:gd name="connsiteY1" fmla="*/ 0 h 5579082"/>
              <a:gd name="connsiteX2" fmla="*/ 1182765 w 6570918"/>
              <a:gd name="connsiteY2" fmla="*/ 0 h 5579082"/>
              <a:gd name="connsiteX3" fmla="*/ 1905566 w 6570918"/>
              <a:gd name="connsiteY3" fmla="*/ 0 h 5579082"/>
              <a:gd name="connsiteX4" fmla="*/ 2365530 w 6570918"/>
              <a:gd name="connsiteY4" fmla="*/ 0 h 5579082"/>
              <a:gd name="connsiteX5" fmla="*/ 2825495 w 6570918"/>
              <a:gd name="connsiteY5" fmla="*/ 0 h 5579082"/>
              <a:gd name="connsiteX6" fmla="*/ 3614005 w 6570918"/>
              <a:gd name="connsiteY6" fmla="*/ 0 h 5579082"/>
              <a:gd name="connsiteX7" fmla="*/ 4271097 w 6570918"/>
              <a:gd name="connsiteY7" fmla="*/ 0 h 5579082"/>
              <a:gd name="connsiteX8" fmla="*/ 4731061 w 6570918"/>
              <a:gd name="connsiteY8" fmla="*/ 0 h 5579082"/>
              <a:gd name="connsiteX9" fmla="*/ 5388153 w 6570918"/>
              <a:gd name="connsiteY9" fmla="*/ 0 h 5579082"/>
              <a:gd name="connsiteX10" fmla="*/ 6570918 w 6570918"/>
              <a:gd name="connsiteY10" fmla="*/ 0 h 5579082"/>
              <a:gd name="connsiteX11" fmla="*/ 6570918 w 6570918"/>
              <a:gd name="connsiteY11" fmla="*/ 641594 h 5579082"/>
              <a:gd name="connsiteX12" fmla="*/ 6570918 w 6570918"/>
              <a:gd name="connsiteY12" fmla="*/ 1338980 h 5579082"/>
              <a:gd name="connsiteX13" fmla="*/ 6570918 w 6570918"/>
              <a:gd name="connsiteY13" fmla="*/ 1868992 h 5579082"/>
              <a:gd name="connsiteX14" fmla="*/ 6570918 w 6570918"/>
              <a:gd name="connsiteY14" fmla="*/ 2677959 h 5579082"/>
              <a:gd name="connsiteX15" fmla="*/ 6570918 w 6570918"/>
              <a:gd name="connsiteY15" fmla="*/ 3375345 h 5579082"/>
              <a:gd name="connsiteX16" fmla="*/ 6570918 w 6570918"/>
              <a:gd name="connsiteY16" fmla="*/ 4184312 h 5579082"/>
              <a:gd name="connsiteX17" fmla="*/ 6570918 w 6570918"/>
              <a:gd name="connsiteY17" fmla="*/ 4825906 h 5579082"/>
              <a:gd name="connsiteX18" fmla="*/ 6570918 w 6570918"/>
              <a:gd name="connsiteY18" fmla="*/ 5579082 h 5579082"/>
              <a:gd name="connsiteX19" fmla="*/ 5913826 w 6570918"/>
              <a:gd name="connsiteY19" fmla="*/ 5579082 h 5579082"/>
              <a:gd name="connsiteX20" fmla="*/ 5256734 w 6570918"/>
              <a:gd name="connsiteY20" fmla="*/ 5579082 h 5579082"/>
              <a:gd name="connsiteX21" fmla="*/ 4796770 w 6570918"/>
              <a:gd name="connsiteY21" fmla="*/ 5579082 h 5579082"/>
              <a:gd name="connsiteX22" fmla="*/ 4139678 w 6570918"/>
              <a:gd name="connsiteY22" fmla="*/ 5579082 h 5579082"/>
              <a:gd name="connsiteX23" fmla="*/ 3548296 w 6570918"/>
              <a:gd name="connsiteY23" fmla="*/ 5579082 h 5579082"/>
              <a:gd name="connsiteX24" fmla="*/ 2956913 w 6570918"/>
              <a:gd name="connsiteY24" fmla="*/ 5579082 h 5579082"/>
              <a:gd name="connsiteX25" fmla="*/ 2365530 w 6570918"/>
              <a:gd name="connsiteY25" fmla="*/ 5579082 h 5579082"/>
              <a:gd name="connsiteX26" fmla="*/ 1774148 w 6570918"/>
              <a:gd name="connsiteY26" fmla="*/ 5579082 h 5579082"/>
              <a:gd name="connsiteX27" fmla="*/ 1051347 w 6570918"/>
              <a:gd name="connsiteY27" fmla="*/ 5579082 h 5579082"/>
              <a:gd name="connsiteX28" fmla="*/ 0 w 6570918"/>
              <a:gd name="connsiteY28" fmla="*/ 5579082 h 5579082"/>
              <a:gd name="connsiteX29" fmla="*/ 0 w 6570918"/>
              <a:gd name="connsiteY29" fmla="*/ 5049069 h 5579082"/>
              <a:gd name="connsiteX30" fmla="*/ 0 w 6570918"/>
              <a:gd name="connsiteY30" fmla="*/ 4407475 h 5579082"/>
              <a:gd name="connsiteX31" fmla="*/ 0 w 6570918"/>
              <a:gd name="connsiteY31" fmla="*/ 3654299 h 5579082"/>
              <a:gd name="connsiteX32" fmla="*/ 0 w 6570918"/>
              <a:gd name="connsiteY32" fmla="*/ 2845332 h 5579082"/>
              <a:gd name="connsiteX33" fmla="*/ 0 w 6570918"/>
              <a:gd name="connsiteY33" fmla="*/ 2315319 h 5579082"/>
              <a:gd name="connsiteX34" fmla="*/ 0 w 6570918"/>
              <a:gd name="connsiteY34" fmla="*/ 1785306 h 5579082"/>
              <a:gd name="connsiteX35" fmla="*/ 0 w 6570918"/>
              <a:gd name="connsiteY35" fmla="*/ 976339 h 5579082"/>
              <a:gd name="connsiteX36" fmla="*/ 0 w 6570918"/>
              <a:gd name="connsiteY36" fmla="*/ 0 h 557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570918" h="5579082" fill="none" extrusionOk="0">
                <a:moveTo>
                  <a:pt x="0" y="0"/>
                </a:moveTo>
                <a:cubicBezTo>
                  <a:pt x="243958" y="-12943"/>
                  <a:pt x="320490" y="5069"/>
                  <a:pt x="525673" y="0"/>
                </a:cubicBezTo>
                <a:cubicBezTo>
                  <a:pt x="730856" y="-5069"/>
                  <a:pt x="894885" y="-31124"/>
                  <a:pt x="1182765" y="0"/>
                </a:cubicBezTo>
                <a:cubicBezTo>
                  <a:pt x="1470645" y="31124"/>
                  <a:pt x="1749273" y="-34665"/>
                  <a:pt x="1905566" y="0"/>
                </a:cubicBezTo>
                <a:cubicBezTo>
                  <a:pt x="2061859" y="34665"/>
                  <a:pt x="2197988" y="-9109"/>
                  <a:pt x="2365530" y="0"/>
                </a:cubicBezTo>
                <a:cubicBezTo>
                  <a:pt x="2533072" y="9109"/>
                  <a:pt x="2717818" y="14270"/>
                  <a:pt x="2825495" y="0"/>
                </a:cubicBezTo>
                <a:cubicBezTo>
                  <a:pt x="2933173" y="-14270"/>
                  <a:pt x="3325797" y="34931"/>
                  <a:pt x="3614005" y="0"/>
                </a:cubicBezTo>
                <a:cubicBezTo>
                  <a:pt x="3902213" y="-34931"/>
                  <a:pt x="4022668" y="20046"/>
                  <a:pt x="4271097" y="0"/>
                </a:cubicBezTo>
                <a:cubicBezTo>
                  <a:pt x="4519526" y="-20046"/>
                  <a:pt x="4513512" y="-11694"/>
                  <a:pt x="4731061" y="0"/>
                </a:cubicBezTo>
                <a:cubicBezTo>
                  <a:pt x="4948610" y="11694"/>
                  <a:pt x="5198372" y="9165"/>
                  <a:pt x="5388153" y="0"/>
                </a:cubicBezTo>
                <a:cubicBezTo>
                  <a:pt x="5577934" y="-9165"/>
                  <a:pt x="6151380" y="40199"/>
                  <a:pt x="6570918" y="0"/>
                </a:cubicBezTo>
                <a:cubicBezTo>
                  <a:pt x="6551036" y="203561"/>
                  <a:pt x="6580818" y="383315"/>
                  <a:pt x="6570918" y="641594"/>
                </a:cubicBezTo>
                <a:cubicBezTo>
                  <a:pt x="6561018" y="899873"/>
                  <a:pt x="6567176" y="1128287"/>
                  <a:pt x="6570918" y="1338980"/>
                </a:cubicBezTo>
                <a:cubicBezTo>
                  <a:pt x="6574660" y="1549673"/>
                  <a:pt x="6585356" y="1654385"/>
                  <a:pt x="6570918" y="1868992"/>
                </a:cubicBezTo>
                <a:cubicBezTo>
                  <a:pt x="6556480" y="2083599"/>
                  <a:pt x="6556432" y="2483858"/>
                  <a:pt x="6570918" y="2677959"/>
                </a:cubicBezTo>
                <a:cubicBezTo>
                  <a:pt x="6585404" y="2872060"/>
                  <a:pt x="6594779" y="3123863"/>
                  <a:pt x="6570918" y="3375345"/>
                </a:cubicBezTo>
                <a:cubicBezTo>
                  <a:pt x="6547057" y="3626827"/>
                  <a:pt x="6570936" y="3958160"/>
                  <a:pt x="6570918" y="4184312"/>
                </a:cubicBezTo>
                <a:cubicBezTo>
                  <a:pt x="6570900" y="4410464"/>
                  <a:pt x="6547287" y="4544723"/>
                  <a:pt x="6570918" y="4825906"/>
                </a:cubicBezTo>
                <a:cubicBezTo>
                  <a:pt x="6594549" y="5107089"/>
                  <a:pt x="6602036" y="5410476"/>
                  <a:pt x="6570918" y="5579082"/>
                </a:cubicBezTo>
                <a:cubicBezTo>
                  <a:pt x="6298110" y="5570936"/>
                  <a:pt x="6115328" y="5586054"/>
                  <a:pt x="5913826" y="5579082"/>
                </a:cubicBezTo>
                <a:cubicBezTo>
                  <a:pt x="5712324" y="5572110"/>
                  <a:pt x="5388485" y="5595536"/>
                  <a:pt x="5256734" y="5579082"/>
                </a:cubicBezTo>
                <a:cubicBezTo>
                  <a:pt x="5124983" y="5562628"/>
                  <a:pt x="4935790" y="5558095"/>
                  <a:pt x="4796770" y="5579082"/>
                </a:cubicBezTo>
                <a:cubicBezTo>
                  <a:pt x="4657750" y="5600069"/>
                  <a:pt x="4406133" y="5565422"/>
                  <a:pt x="4139678" y="5579082"/>
                </a:cubicBezTo>
                <a:cubicBezTo>
                  <a:pt x="3873223" y="5592742"/>
                  <a:pt x="3680595" y="5550657"/>
                  <a:pt x="3548296" y="5579082"/>
                </a:cubicBezTo>
                <a:cubicBezTo>
                  <a:pt x="3415997" y="5607507"/>
                  <a:pt x="3154943" y="5582453"/>
                  <a:pt x="2956913" y="5579082"/>
                </a:cubicBezTo>
                <a:cubicBezTo>
                  <a:pt x="2758883" y="5575711"/>
                  <a:pt x="2616161" y="5608318"/>
                  <a:pt x="2365530" y="5579082"/>
                </a:cubicBezTo>
                <a:cubicBezTo>
                  <a:pt x="2114899" y="5549846"/>
                  <a:pt x="2015415" y="5589111"/>
                  <a:pt x="1774148" y="5579082"/>
                </a:cubicBezTo>
                <a:cubicBezTo>
                  <a:pt x="1532881" y="5569053"/>
                  <a:pt x="1276772" y="5614025"/>
                  <a:pt x="1051347" y="5579082"/>
                </a:cubicBezTo>
                <a:cubicBezTo>
                  <a:pt x="825922" y="5544139"/>
                  <a:pt x="317006" y="5579887"/>
                  <a:pt x="0" y="5579082"/>
                </a:cubicBezTo>
                <a:cubicBezTo>
                  <a:pt x="647" y="5359793"/>
                  <a:pt x="-19331" y="5263540"/>
                  <a:pt x="0" y="5049069"/>
                </a:cubicBezTo>
                <a:cubicBezTo>
                  <a:pt x="19331" y="4834598"/>
                  <a:pt x="-28451" y="4599178"/>
                  <a:pt x="0" y="4407475"/>
                </a:cubicBezTo>
                <a:cubicBezTo>
                  <a:pt x="28451" y="4215772"/>
                  <a:pt x="-6879" y="3851595"/>
                  <a:pt x="0" y="3654299"/>
                </a:cubicBezTo>
                <a:cubicBezTo>
                  <a:pt x="6879" y="3457003"/>
                  <a:pt x="-13361" y="3153430"/>
                  <a:pt x="0" y="2845332"/>
                </a:cubicBezTo>
                <a:cubicBezTo>
                  <a:pt x="13361" y="2537234"/>
                  <a:pt x="-16264" y="2440224"/>
                  <a:pt x="0" y="2315319"/>
                </a:cubicBezTo>
                <a:cubicBezTo>
                  <a:pt x="16264" y="2190414"/>
                  <a:pt x="-4326" y="1972406"/>
                  <a:pt x="0" y="1785306"/>
                </a:cubicBezTo>
                <a:cubicBezTo>
                  <a:pt x="4326" y="1598206"/>
                  <a:pt x="36209" y="1149228"/>
                  <a:pt x="0" y="976339"/>
                </a:cubicBezTo>
                <a:cubicBezTo>
                  <a:pt x="-36209" y="803450"/>
                  <a:pt x="-26312" y="313518"/>
                  <a:pt x="0" y="0"/>
                </a:cubicBezTo>
                <a:close/>
              </a:path>
              <a:path w="6570918" h="5579082" stroke="0" extrusionOk="0">
                <a:moveTo>
                  <a:pt x="0" y="0"/>
                </a:moveTo>
                <a:cubicBezTo>
                  <a:pt x="278313" y="27288"/>
                  <a:pt x="431280" y="2299"/>
                  <a:pt x="591383" y="0"/>
                </a:cubicBezTo>
                <a:cubicBezTo>
                  <a:pt x="751486" y="-2299"/>
                  <a:pt x="864229" y="-10501"/>
                  <a:pt x="1051347" y="0"/>
                </a:cubicBezTo>
                <a:cubicBezTo>
                  <a:pt x="1238465" y="10501"/>
                  <a:pt x="1656622" y="-8810"/>
                  <a:pt x="1839857" y="0"/>
                </a:cubicBezTo>
                <a:cubicBezTo>
                  <a:pt x="2023092" y="8810"/>
                  <a:pt x="2169087" y="15350"/>
                  <a:pt x="2431240" y="0"/>
                </a:cubicBezTo>
                <a:cubicBezTo>
                  <a:pt x="2693393" y="-15350"/>
                  <a:pt x="2900257" y="27267"/>
                  <a:pt x="3022622" y="0"/>
                </a:cubicBezTo>
                <a:cubicBezTo>
                  <a:pt x="3144987" y="-27267"/>
                  <a:pt x="3447181" y="14689"/>
                  <a:pt x="3811132" y="0"/>
                </a:cubicBezTo>
                <a:cubicBezTo>
                  <a:pt x="4175083" y="-14689"/>
                  <a:pt x="4141184" y="1416"/>
                  <a:pt x="4336806" y="0"/>
                </a:cubicBezTo>
                <a:cubicBezTo>
                  <a:pt x="4532428" y="-1416"/>
                  <a:pt x="4953156" y="21134"/>
                  <a:pt x="5125316" y="0"/>
                </a:cubicBezTo>
                <a:cubicBezTo>
                  <a:pt x="5297476" y="-21134"/>
                  <a:pt x="5588322" y="-4504"/>
                  <a:pt x="5913826" y="0"/>
                </a:cubicBezTo>
                <a:cubicBezTo>
                  <a:pt x="6239330" y="4504"/>
                  <a:pt x="6420523" y="-5260"/>
                  <a:pt x="6570918" y="0"/>
                </a:cubicBezTo>
                <a:cubicBezTo>
                  <a:pt x="6591445" y="372376"/>
                  <a:pt x="6574842" y="632430"/>
                  <a:pt x="6570918" y="808967"/>
                </a:cubicBezTo>
                <a:cubicBezTo>
                  <a:pt x="6566994" y="985504"/>
                  <a:pt x="6590171" y="1307889"/>
                  <a:pt x="6570918" y="1562143"/>
                </a:cubicBezTo>
                <a:cubicBezTo>
                  <a:pt x="6551665" y="1816397"/>
                  <a:pt x="6555438" y="1963128"/>
                  <a:pt x="6570918" y="2092156"/>
                </a:cubicBezTo>
                <a:cubicBezTo>
                  <a:pt x="6586398" y="2221184"/>
                  <a:pt x="6566210" y="2620933"/>
                  <a:pt x="6570918" y="2789541"/>
                </a:cubicBezTo>
                <a:cubicBezTo>
                  <a:pt x="6575626" y="2958149"/>
                  <a:pt x="6544837" y="3183433"/>
                  <a:pt x="6570918" y="3486926"/>
                </a:cubicBezTo>
                <a:cubicBezTo>
                  <a:pt x="6596999" y="3790419"/>
                  <a:pt x="6605308" y="3845885"/>
                  <a:pt x="6570918" y="4184312"/>
                </a:cubicBezTo>
                <a:cubicBezTo>
                  <a:pt x="6536528" y="4522739"/>
                  <a:pt x="6608082" y="4624099"/>
                  <a:pt x="6570918" y="4937488"/>
                </a:cubicBezTo>
                <a:cubicBezTo>
                  <a:pt x="6533754" y="5250877"/>
                  <a:pt x="6586964" y="5431073"/>
                  <a:pt x="6570918" y="5579082"/>
                </a:cubicBezTo>
                <a:cubicBezTo>
                  <a:pt x="6289892" y="5586213"/>
                  <a:pt x="6205354" y="5547724"/>
                  <a:pt x="5848117" y="5579082"/>
                </a:cubicBezTo>
                <a:cubicBezTo>
                  <a:pt x="5490880" y="5610440"/>
                  <a:pt x="5430172" y="5600685"/>
                  <a:pt x="5322444" y="5579082"/>
                </a:cubicBezTo>
                <a:cubicBezTo>
                  <a:pt x="5214716" y="5557479"/>
                  <a:pt x="4791298" y="5604209"/>
                  <a:pt x="4533933" y="5579082"/>
                </a:cubicBezTo>
                <a:cubicBezTo>
                  <a:pt x="4276568" y="5553955"/>
                  <a:pt x="4194834" y="5592381"/>
                  <a:pt x="3876842" y="5579082"/>
                </a:cubicBezTo>
                <a:cubicBezTo>
                  <a:pt x="3558850" y="5565783"/>
                  <a:pt x="3592122" y="5581860"/>
                  <a:pt x="3351168" y="5579082"/>
                </a:cubicBezTo>
                <a:cubicBezTo>
                  <a:pt x="3110214" y="5576304"/>
                  <a:pt x="2934023" y="5584193"/>
                  <a:pt x="2694076" y="5579082"/>
                </a:cubicBezTo>
                <a:cubicBezTo>
                  <a:pt x="2454129" y="5573971"/>
                  <a:pt x="2428702" y="5591803"/>
                  <a:pt x="2234112" y="5579082"/>
                </a:cubicBezTo>
                <a:cubicBezTo>
                  <a:pt x="2039522" y="5566361"/>
                  <a:pt x="1981009" y="5601189"/>
                  <a:pt x="1774148" y="5579082"/>
                </a:cubicBezTo>
                <a:cubicBezTo>
                  <a:pt x="1567287" y="5556975"/>
                  <a:pt x="1275481" y="5606317"/>
                  <a:pt x="1117056" y="5579082"/>
                </a:cubicBezTo>
                <a:cubicBezTo>
                  <a:pt x="958631" y="5551847"/>
                  <a:pt x="755477" y="5572254"/>
                  <a:pt x="591383" y="5579082"/>
                </a:cubicBezTo>
                <a:cubicBezTo>
                  <a:pt x="427289" y="5585910"/>
                  <a:pt x="187330" y="5591515"/>
                  <a:pt x="0" y="5579082"/>
                </a:cubicBezTo>
                <a:cubicBezTo>
                  <a:pt x="-26479" y="5461734"/>
                  <a:pt x="-8007" y="5136203"/>
                  <a:pt x="0" y="4993278"/>
                </a:cubicBezTo>
                <a:cubicBezTo>
                  <a:pt x="8007" y="4850353"/>
                  <a:pt x="-866" y="4711104"/>
                  <a:pt x="0" y="4463266"/>
                </a:cubicBezTo>
                <a:cubicBezTo>
                  <a:pt x="866" y="4215428"/>
                  <a:pt x="32773" y="4051281"/>
                  <a:pt x="0" y="3710090"/>
                </a:cubicBezTo>
                <a:cubicBezTo>
                  <a:pt x="-32773" y="3368899"/>
                  <a:pt x="-4467" y="3247332"/>
                  <a:pt x="0" y="3124286"/>
                </a:cubicBezTo>
                <a:cubicBezTo>
                  <a:pt x="4467" y="3001240"/>
                  <a:pt x="-19954" y="2606861"/>
                  <a:pt x="0" y="2371110"/>
                </a:cubicBezTo>
                <a:cubicBezTo>
                  <a:pt x="19954" y="2135359"/>
                  <a:pt x="32823" y="1730214"/>
                  <a:pt x="0" y="1562143"/>
                </a:cubicBezTo>
                <a:cubicBezTo>
                  <a:pt x="-32823" y="1394072"/>
                  <a:pt x="31174" y="1196398"/>
                  <a:pt x="0" y="920549"/>
                </a:cubicBezTo>
                <a:cubicBezTo>
                  <a:pt x="-31174" y="644700"/>
                  <a:pt x="-12315" y="36959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952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ontent Placeholder 57">
            <a:extLst>
              <a:ext uri="{FF2B5EF4-FFF2-40B4-BE49-F238E27FC236}">
                <a16:creationId xmlns:a16="http://schemas.microsoft.com/office/drawing/2014/main" id="{632BB969-2324-A763-2B7D-07041D1B0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26" y="1324294"/>
            <a:ext cx="4207134" cy="4511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200" b="1">
                <a:latin typeface="Times New Roman"/>
                <a:ea typeface="+mn-lt"/>
                <a:cs typeface="+mn-lt"/>
              </a:rPr>
              <a:t>Bias</a:t>
            </a:r>
            <a:r>
              <a:rPr lang="en-US" sz="1200">
                <a:latin typeface="Times New Roman"/>
                <a:ea typeface="+mn-lt"/>
                <a:cs typeface="+mn-lt"/>
              </a:rPr>
              <a:t>: Error due to overly simple assumptions in the model (underfitting).</a:t>
            </a:r>
            <a:br>
              <a:rPr lang="en-US" sz="1200">
                <a:latin typeface="Times New Roman"/>
                <a:ea typeface="+mn-lt"/>
                <a:cs typeface="+mn-lt"/>
              </a:rPr>
            </a:br>
            <a:r>
              <a:rPr lang="en-US" sz="1200">
                <a:latin typeface="Times New Roman"/>
                <a:ea typeface="+mn-lt"/>
                <a:cs typeface="+mn-lt"/>
              </a:rPr>
              <a:t>➔ Example: A model too simple to capture traffic patterns.</a:t>
            </a:r>
            <a:endParaRPr lang="en-US" sz="1200">
              <a:latin typeface="Times New Roman"/>
              <a:ea typeface="Roboto"/>
              <a:cs typeface="Times New Roman"/>
            </a:endParaRPr>
          </a:p>
          <a:p>
            <a:r>
              <a:rPr lang="en-US" sz="1200" b="1">
                <a:latin typeface="Times New Roman"/>
                <a:ea typeface="+mn-lt"/>
                <a:cs typeface="+mn-lt"/>
              </a:rPr>
              <a:t>Variance</a:t>
            </a:r>
            <a:r>
              <a:rPr lang="en-US" sz="1200">
                <a:latin typeface="Times New Roman"/>
                <a:ea typeface="+mn-lt"/>
                <a:cs typeface="+mn-lt"/>
              </a:rPr>
              <a:t>: Error due to the model being too complex and sensitive to training data (overfitting).</a:t>
            </a:r>
            <a:br>
              <a:rPr lang="en-US" sz="1200">
                <a:latin typeface="Times New Roman"/>
                <a:ea typeface="+mn-lt"/>
                <a:cs typeface="+mn-lt"/>
              </a:rPr>
            </a:br>
            <a:r>
              <a:rPr lang="en-US" sz="1200">
                <a:latin typeface="Times New Roman"/>
                <a:ea typeface="+mn-lt"/>
                <a:cs typeface="+mn-lt"/>
              </a:rPr>
              <a:t>➔ Example: A model perfectly memorizing training data but failing on new data.</a:t>
            </a:r>
            <a:endParaRPr lang="en-US" sz="1200">
              <a:latin typeface="Times New Roman"/>
              <a:cs typeface="Times New Roman"/>
            </a:endParaRPr>
          </a:p>
          <a:p>
            <a:r>
              <a:rPr lang="en-US" sz="1200" b="1">
                <a:latin typeface="Times New Roman"/>
                <a:ea typeface="+mn-lt"/>
                <a:cs typeface="+mn-lt"/>
              </a:rPr>
              <a:t>Tradeoff</a:t>
            </a:r>
            <a:r>
              <a:rPr lang="en-US" sz="1200">
                <a:latin typeface="Times New Roman"/>
                <a:ea typeface="+mn-lt"/>
                <a:cs typeface="+mn-lt"/>
              </a:rPr>
              <a:t>:</a:t>
            </a:r>
            <a:endParaRPr lang="en-US" sz="1200">
              <a:latin typeface="Times New Roman"/>
              <a:cs typeface="Times New Roman"/>
            </a:endParaRPr>
          </a:p>
          <a:p>
            <a:r>
              <a:rPr lang="en-US" sz="1200">
                <a:latin typeface="Times New Roman"/>
                <a:ea typeface="+mn-lt"/>
                <a:cs typeface="+mn-lt"/>
              </a:rPr>
              <a:t>A model must balance bias and variance to achieve good generalization.</a:t>
            </a:r>
            <a:endParaRPr lang="en-US" sz="1200">
              <a:latin typeface="Times New Roman"/>
              <a:cs typeface="Times New Roman"/>
            </a:endParaRPr>
          </a:p>
          <a:p>
            <a:r>
              <a:rPr lang="en-US" sz="1200">
                <a:latin typeface="Times New Roman"/>
                <a:ea typeface="+mn-lt"/>
                <a:cs typeface="+mn-lt"/>
              </a:rPr>
              <a:t>Too much bias → Underfitting.</a:t>
            </a:r>
            <a:endParaRPr lang="en-US" sz="1200">
              <a:latin typeface="Times New Roman"/>
              <a:cs typeface="Times New Roman"/>
            </a:endParaRPr>
          </a:p>
          <a:p>
            <a:r>
              <a:rPr lang="en-US" sz="1200">
                <a:latin typeface="Times New Roman"/>
                <a:ea typeface="+mn-lt"/>
                <a:cs typeface="+mn-lt"/>
              </a:rPr>
              <a:t>Too much variance → Overfitting.</a:t>
            </a:r>
            <a:endParaRPr lang="en-US" sz="1200">
              <a:latin typeface="Times New Roman"/>
              <a:cs typeface="Times New Roman"/>
            </a:endParaRPr>
          </a:p>
          <a:p>
            <a:r>
              <a:rPr lang="en-US" sz="1200">
                <a:latin typeface="Times New Roman"/>
                <a:ea typeface="Roboto"/>
                <a:cs typeface="Roboto"/>
              </a:rPr>
              <a:t>Decision Trees typically have low bias but high variance, leading to overfitting. Random Forests, by averaging multiple Decision Trees, reduce variance and help achieve a better bias-variance tradeoff.</a:t>
            </a:r>
            <a:r>
              <a:rPr lang="en-US" sz="1200">
                <a:latin typeface="Times New Roman"/>
                <a:ea typeface="+mn-lt"/>
                <a:cs typeface="+mn-lt"/>
              </a:rPr>
              <a:t>.</a:t>
            </a:r>
            <a:endParaRPr lang="en-US" sz="120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1200">
              <a:latin typeface="Times New Roman"/>
              <a:cs typeface="Times New Roman"/>
            </a:endParaRPr>
          </a:p>
          <a:p>
            <a:endParaRPr lang="en-US" sz="1200">
              <a:latin typeface="Times New Roman"/>
              <a:cs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FB7CB1-4A7B-226C-7A62-74516F443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815" y="1162242"/>
            <a:ext cx="6430795" cy="417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13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4442C3-425E-8119-61EB-83F733057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B5519CC4-C01C-3FEE-59B4-24A9EF6A3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91160-4483-F6CC-11E2-223D34A92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0119" y="-9485"/>
            <a:ext cx="7018753" cy="18733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>
                <a:latin typeface="Times New Roman"/>
                <a:cs typeface="Times New Roman"/>
              </a:rPr>
              <a:t>LEARNING CURVE - DECISION TREE</a:t>
            </a:r>
            <a:endParaRPr lang="en-US" sz="2800">
              <a:latin typeface="Times New Roman"/>
            </a:endParaRPr>
          </a:p>
          <a:p>
            <a:endParaRPr lang="en-US"/>
          </a:p>
        </p:txBody>
      </p:sp>
      <p:pic>
        <p:nvPicPr>
          <p:cNvPr id="4" name="Content Placeholder 3" descr="Aesthetic liquid watercolor and ink">
            <a:extLst>
              <a:ext uri="{FF2B5EF4-FFF2-40B4-BE49-F238E27FC236}">
                <a16:creationId xmlns:a16="http://schemas.microsoft.com/office/drawing/2014/main" id="{030A7A3D-998E-F272-D5F1-B1F8CDA066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27" r="46332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7" name="Rectangle 6">
            <a:extLst>
              <a:ext uri="{FF2B5EF4-FFF2-40B4-BE49-F238E27FC236}">
                <a16:creationId xmlns:a16="http://schemas.microsoft.com/office/drawing/2014/main" id="{B55F9D5A-AE5A-2834-7EB8-7BF58F1C4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D35283"/>
          </a:solidFill>
          <a:ln w="38100" cap="rnd">
            <a:solidFill>
              <a:srgbClr val="D35283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aph with a line graph and numbers&#10;&#10;AI-generated content may be incorrect.">
            <a:extLst>
              <a:ext uri="{FF2B5EF4-FFF2-40B4-BE49-F238E27FC236}">
                <a16:creationId xmlns:a16="http://schemas.microsoft.com/office/drawing/2014/main" id="{0EAB23CC-6B23-EFFF-0843-634EF9973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287" y="1197135"/>
            <a:ext cx="7141547" cy="46489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86C9ED-B26C-62E7-8FC6-F31E83D5A6E5}"/>
              </a:ext>
            </a:extLst>
          </p:cNvPr>
          <p:cNvSpPr txBox="1"/>
          <p:nvPr/>
        </p:nvSpPr>
        <p:spPr>
          <a:xfrm>
            <a:off x="4707469" y="5988755"/>
            <a:ext cx="68749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000000"/>
                </a:solidFill>
                <a:latin typeface="Times New Roman"/>
                <a:cs typeface="Times New Roman"/>
              </a:rPr>
              <a:t>Decision Tree: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 Training accuracy = 100%, but potential overfitting risk.</a:t>
            </a:r>
          </a:p>
        </p:txBody>
      </p:sp>
    </p:spTree>
    <p:extLst>
      <p:ext uri="{BB962C8B-B14F-4D97-AF65-F5344CB8AC3E}">
        <p14:creationId xmlns:p14="http://schemas.microsoft.com/office/powerpoint/2010/main" val="927266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484B40-5702-3CBE-E6D6-E1AC1DC09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B5BB7C8D-4F82-1000-03DE-78C3C82028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0557BF-ACF5-4A4D-8976-10EE08624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652" y="-3838"/>
            <a:ext cx="6900220" cy="17097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>
                <a:latin typeface="Times New Roman"/>
                <a:cs typeface="Times New Roman"/>
              </a:rPr>
              <a:t>LEARNING CURVE – RANDOM FOREST</a:t>
            </a:r>
            <a:endParaRPr lang="en-US" sz="2800">
              <a:latin typeface="Times New Roman"/>
            </a:endParaRPr>
          </a:p>
          <a:p>
            <a:endParaRPr lang="en-US"/>
          </a:p>
        </p:txBody>
      </p:sp>
      <p:pic>
        <p:nvPicPr>
          <p:cNvPr id="4" name="Content Placeholder 3" descr="Aesthetic liquid watercolor and ink">
            <a:extLst>
              <a:ext uri="{FF2B5EF4-FFF2-40B4-BE49-F238E27FC236}">
                <a16:creationId xmlns:a16="http://schemas.microsoft.com/office/drawing/2014/main" id="{CA87FF02-CC7A-505B-D4AC-C2417BA33B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27" r="46332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7" name="Rectangle 6">
            <a:extLst>
              <a:ext uri="{FF2B5EF4-FFF2-40B4-BE49-F238E27FC236}">
                <a16:creationId xmlns:a16="http://schemas.microsoft.com/office/drawing/2014/main" id="{C4755EA3-F733-1A7D-5A24-08255C39B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D35283"/>
          </a:solidFill>
          <a:ln w="38100" cap="rnd">
            <a:solidFill>
              <a:srgbClr val="D35283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with a line going up">
            <a:extLst>
              <a:ext uri="{FF2B5EF4-FFF2-40B4-BE49-F238E27FC236}">
                <a16:creationId xmlns:a16="http://schemas.microsoft.com/office/drawing/2014/main" id="{935F4F64-1A26-8660-EBD0-BA9640C2A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389" y="1130428"/>
            <a:ext cx="7200650" cy="49260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71258B-5393-BD27-596C-65F180AD601E}"/>
              </a:ext>
            </a:extLst>
          </p:cNvPr>
          <p:cNvSpPr txBox="1"/>
          <p:nvPr/>
        </p:nvSpPr>
        <p:spPr>
          <a:xfrm>
            <a:off x="4137381" y="6141325"/>
            <a:ext cx="804332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Times New Roman"/>
                <a:cs typeface="Times New Roman"/>
              </a:rPr>
              <a:t>Random Forest:</a:t>
            </a:r>
            <a:r>
              <a:rPr lang="en-US" sz="1600">
                <a:latin typeface="Times New Roman"/>
                <a:cs typeface="Times New Roman"/>
              </a:rPr>
              <a:t> Smaller gap between training and validation accuracy → better generalization.</a:t>
            </a:r>
          </a:p>
        </p:txBody>
      </p:sp>
    </p:spTree>
    <p:extLst>
      <p:ext uri="{BB962C8B-B14F-4D97-AF65-F5344CB8AC3E}">
        <p14:creationId xmlns:p14="http://schemas.microsoft.com/office/powerpoint/2010/main" val="1523468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9930B5-865E-9DE2-147E-94140B4C6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8EE8C74-6D2D-4674-392B-E4937BC3E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A213F0-E172-82D1-8EEA-ABD4DF9EE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420" y="1603746"/>
            <a:ext cx="5292966" cy="804156"/>
          </a:xfrm>
        </p:spPr>
        <p:txBody>
          <a:bodyPr anchor="b">
            <a:normAutofit/>
          </a:bodyPr>
          <a:lstStyle/>
          <a:p>
            <a:r>
              <a:rPr lang="en-US" sz="4000" b="1">
                <a:latin typeface="Times New Roman"/>
                <a:cs typeface="Times New Roman"/>
              </a:rPr>
              <a:t>CONCLUSION</a:t>
            </a:r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E04746DA-BF36-4433-238E-166FBA18D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D35283"/>
          </a:solidFill>
          <a:ln w="38100" cap="rnd">
            <a:solidFill>
              <a:srgbClr val="D35283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2142C8A-0544-A623-BA38-7D00E6FD2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576" y="3166411"/>
            <a:ext cx="5431069" cy="369158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endParaRPr lang="en-US" sz="1400" b="1">
              <a:latin typeface="Times New Roman"/>
              <a:cs typeface="Times New Roman"/>
            </a:endParaRPr>
          </a:p>
          <a:p>
            <a:r>
              <a:rPr lang="en-US" sz="1800">
                <a:solidFill>
                  <a:srgbClr val="000000"/>
                </a:solidFill>
                <a:latin typeface="Times New Roman"/>
                <a:cs typeface="Times New Roman"/>
              </a:rPr>
              <a:t>Decision Tree - 100% perfect classification on test set . Model  overfitting.</a:t>
            </a:r>
            <a:endParaRPr lang="en-US" sz="1800"/>
          </a:p>
          <a:p>
            <a:r>
              <a:rPr lang="en-US" sz="1800">
                <a:solidFill>
                  <a:srgbClr val="000000"/>
                </a:solidFill>
                <a:latin typeface="Times New Roman"/>
                <a:cs typeface="Times New Roman"/>
              </a:rPr>
              <a:t>Random Forest - High precision for High Traffic but confusion between Low/Medium classes.</a:t>
            </a:r>
            <a:endParaRPr lang="en-US" sz="1800"/>
          </a:p>
          <a:p>
            <a:pPr marL="0" indent="0">
              <a:buNone/>
            </a:pPr>
            <a:br>
              <a:rPr lang="en-US"/>
            </a:br>
            <a:endParaRPr lang="en-US"/>
          </a:p>
          <a:p>
            <a:endParaRPr lang="en-US"/>
          </a:p>
        </p:txBody>
      </p:sp>
      <p:pic>
        <p:nvPicPr>
          <p:cNvPr id="4" name="Content Placeholder 3" descr="Aesthetic liquid watercolor and ink">
            <a:extLst>
              <a:ext uri="{FF2B5EF4-FFF2-40B4-BE49-F238E27FC236}">
                <a16:creationId xmlns:a16="http://schemas.microsoft.com/office/drawing/2014/main" id="{9274DA49-C0E3-21FC-CAF7-2E80BD3406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54" r="33659"/>
          <a:stretch/>
        </p:blipFill>
        <p:spPr>
          <a:xfrm>
            <a:off x="6096000" y="10"/>
            <a:ext cx="609447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9203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792FBD-8DAD-7916-BE6C-CEE5AA4CC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C7F287-EA63-8DA0-67A9-23B51FD47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592" y="4777739"/>
            <a:ext cx="3894478" cy="1412119"/>
          </a:xfrm>
        </p:spPr>
        <p:txBody>
          <a:bodyPr>
            <a:normAutofit/>
          </a:bodyPr>
          <a:lstStyle/>
          <a:p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</a:p>
        </p:txBody>
      </p:sp>
      <p:pic>
        <p:nvPicPr>
          <p:cNvPr id="4" name="Content Placeholder 3" descr="Aesthetic liquid watercolor and ink">
            <a:extLst>
              <a:ext uri="{FF2B5EF4-FFF2-40B4-BE49-F238E27FC236}">
                <a16:creationId xmlns:a16="http://schemas.microsoft.com/office/drawing/2014/main" id="{09C0B6FC-BEFD-DC37-6699-07E096D19D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996" b="22209"/>
          <a:stretch/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37" name="Rectangle 6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56733" y="5463634"/>
            <a:ext cx="1371600" cy="27432"/>
          </a:xfrm>
          <a:custGeom>
            <a:avLst/>
            <a:gdLst>
              <a:gd name="connsiteX0" fmla="*/ 0 w 1371600"/>
              <a:gd name="connsiteY0" fmla="*/ 0 h 27432"/>
              <a:gd name="connsiteX1" fmla="*/ 713232 w 1371600"/>
              <a:gd name="connsiteY1" fmla="*/ 0 h 27432"/>
              <a:gd name="connsiteX2" fmla="*/ 1371600 w 1371600"/>
              <a:gd name="connsiteY2" fmla="*/ 0 h 27432"/>
              <a:gd name="connsiteX3" fmla="*/ 1371600 w 1371600"/>
              <a:gd name="connsiteY3" fmla="*/ 27432 h 27432"/>
              <a:gd name="connsiteX4" fmla="*/ 699516 w 1371600"/>
              <a:gd name="connsiteY4" fmla="*/ 27432 h 27432"/>
              <a:gd name="connsiteX5" fmla="*/ 0 w 1371600"/>
              <a:gd name="connsiteY5" fmla="*/ 27432 h 27432"/>
              <a:gd name="connsiteX6" fmla="*/ 0 w 1371600"/>
              <a:gd name="connsiteY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27432" fill="none" extrusionOk="0">
                <a:moveTo>
                  <a:pt x="0" y="0"/>
                </a:moveTo>
                <a:cubicBezTo>
                  <a:pt x="196943" y="-1146"/>
                  <a:pt x="408267" y="-21226"/>
                  <a:pt x="713232" y="0"/>
                </a:cubicBezTo>
                <a:cubicBezTo>
                  <a:pt x="1018197" y="21226"/>
                  <a:pt x="1176465" y="-24520"/>
                  <a:pt x="1371600" y="0"/>
                </a:cubicBezTo>
                <a:cubicBezTo>
                  <a:pt x="1372004" y="8629"/>
                  <a:pt x="1371042" y="13798"/>
                  <a:pt x="1371600" y="27432"/>
                </a:cubicBezTo>
                <a:cubicBezTo>
                  <a:pt x="1106086" y="14473"/>
                  <a:pt x="951335" y="17231"/>
                  <a:pt x="699516" y="27432"/>
                </a:cubicBezTo>
                <a:cubicBezTo>
                  <a:pt x="447697" y="37633"/>
                  <a:pt x="283433" y="6518"/>
                  <a:pt x="0" y="27432"/>
                </a:cubicBezTo>
                <a:cubicBezTo>
                  <a:pt x="-583" y="21140"/>
                  <a:pt x="532" y="8001"/>
                  <a:pt x="0" y="0"/>
                </a:cubicBezTo>
                <a:close/>
              </a:path>
              <a:path w="1371600" h="27432" stroke="0" extrusionOk="0">
                <a:moveTo>
                  <a:pt x="0" y="0"/>
                </a:moveTo>
                <a:cubicBezTo>
                  <a:pt x="220136" y="-18051"/>
                  <a:pt x="430173" y="10591"/>
                  <a:pt x="672084" y="0"/>
                </a:cubicBezTo>
                <a:cubicBezTo>
                  <a:pt x="913995" y="-10591"/>
                  <a:pt x="1164723" y="30754"/>
                  <a:pt x="1371600" y="0"/>
                </a:cubicBezTo>
                <a:cubicBezTo>
                  <a:pt x="1372182" y="10360"/>
                  <a:pt x="1371123" y="21444"/>
                  <a:pt x="1371600" y="27432"/>
                </a:cubicBezTo>
                <a:cubicBezTo>
                  <a:pt x="1072365" y="46142"/>
                  <a:pt x="961528" y="35455"/>
                  <a:pt x="685800" y="27432"/>
                </a:cubicBezTo>
                <a:cubicBezTo>
                  <a:pt x="410072" y="19409"/>
                  <a:pt x="276398" y="11099"/>
                  <a:pt x="0" y="27432"/>
                </a:cubicBezTo>
                <a:cubicBezTo>
                  <a:pt x="1155" y="18353"/>
                  <a:pt x="-485" y="9869"/>
                  <a:pt x="0" y="0"/>
                </a:cubicBezTo>
                <a:close/>
              </a:path>
            </a:pathLst>
          </a:custGeom>
          <a:solidFill>
            <a:srgbClr val="D35283"/>
          </a:solidFill>
          <a:ln w="38100" cap="rnd">
            <a:solidFill>
              <a:srgbClr val="D35283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0FFDE9-79DB-714F-99B4-97EA060671E0}"/>
              </a:ext>
            </a:extLst>
          </p:cNvPr>
          <p:cNvSpPr txBox="1"/>
          <p:nvPr/>
        </p:nvSpPr>
        <p:spPr>
          <a:xfrm>
            <a:off x="4936972" y="5123407"/>
            <a:ext cx="6671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JAYASHREE JOHNSON</a:t>
            </a:r>
          </a:p>
        </p:txBody>
      </p:sp>
    </p:spTree>
    <p:extLst>
      <p:ext uri="{BB962C8B-B14F-4D97-AF65-F5344CB8AC3E}">
        <p14:creationId xmlns:p14="http://schemas.microsoft.com/office/powerpoint/2010/main" val="1066856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72FA1C-E1E0-1B06-A2A4-FF1B08778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20B67C63-21CE-4DD4-B07B-F0EA5AC8F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CA414C-7034-F772-91A6-D9C711B36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95528"/>
            <a:ext cx="12188952" cy="156130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000" b="1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PREDICTING TRAFFIC VOLUME USING MACHINE LEARNING MODELS</a:t>
            </a:r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 descr="Aesthetic liquid watercolor and ink">
            <a:extLst>
              <a:ext uri="{FF2B5EF4-FFF2-40B4-BE49-F238E27FC236}">
                <a16:creationId xmlns:a16="http://schemas.microsoft.com/office/drawing/2014/main" id="{EC7BAE37-C3CB-5402-208B-C0CA7F436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9345" b="24558"/>
          <a:stretch/>
        </p:blipFill>
        <p:spPr>
          <a:xfrm>
            <a:off x="20" y="2651757"/>
            <a:ext cx="12191980" cy="4206245"/>
          </a:xfrm>
          <a:custGeom>
            <a:avLst/>
            <a:gdLst/>
            <a:ahLst/>
            <a:cxnLst/>
            <a:rect l="l" t="t" r="r" b="b"/>
            <a:pathLst>
              <a:path w="12192000" h="4206245">
                <a:moveTo>
                  <a:pt x="7221828" y="879"/>
                </a:moveTo>
                <a:cubicBezTo>
                  <a:pt x="7321999" y="5084"/>
                  <a:pt x="7421080" y="23261"/>
                  <a:pt x="7520947" y="31075"/>
                </a:cubicBezTo>
                <a:cubicBezTo>
                  <a:pt x="7615987" y="38571"/>
                  <a:pt x="7711026" y="49499"/>
                  <a:pt x="7806574" y="34506"/>
                </a:cubicBezTo>
                <a:cubicBezTo>
                  <a:pt x="7900292" y="21762"/>
                  <a:pt x="7995077" y="18776"/>
                  <a:pt x="8089405" y="25612"/>
                </a:cubicBezTo>
                <a:cubicBezTo>
                  <a:pt x="8193720" y="30821"/>
                  <a:pt x="8297780" y="48101"/>
                  <a:pt x="8402730" y="33616"/>
                </a:cubicBezTo>
                <a:cubicBezTo>
                  <a:pt x="8415956" y="32269"/>
                  <a:pt x="8429310" y="34010"/>
                  <a:pt x="8441737" y="38699"/>
                </a:cubicBezTo>
                <a:cubicBezTo>
                  <a:pt x="8482535" y="52255"/>
                  <a:pt x="8526485" y="53094"/>
                  <a:pt x="8567778" y="41113"/>
                </a:cubicBezTo>
                <a:cubicBezTo>
                  <a:pt x="8619999" y="27213"/>
                  <a:pt x="8674837" y="26297"/>
                  <a:pt x="8727490" y="38445"/>
                </a:cubicBezTo>
                <a:cubicBezTo>
                  <a:pt x="8805758" y="55470"/>
                  <a:pt x="8884280" y="72242"/>
                  <a:pt x="8965724" y="58266"/>
                </a:cubicBezTo>
                <a:cubicBezTo>
                  <a:pt x="9013117" y="50261"/>
                  <a:pt x="9057079" y="30821"/>
                  <a:pt x="9103836" y="21673"/>
                </a:cubicBezTo>
                <a:cubicBezTo>
                  <a:pt x="9238517" y="-4628"/>
                  <a:pt x="9374470" y="3249"/>
                  <a:pt x="9510422" y="12143"/>
                </a:cubicBezTo>
                <a:cubicBezTo>
                  <a:pt x="9643198" y="20910"/>
                  <a:pt x="9775338" y="38952"/>
                  <a:pt x="9908876" y="36284"/>
                </a:cubicBezTo>
                <a:cubicBezTo>
                  <a:pt x="9937311" y="36500"/>
                  <a:pt x="9965684" y="38876"/>
                  <a:pt x="9993750" y="43400"/>
                </a:cubicBezTo>
                <a:cubicBezTo>
                  <a:pt x="10097938" y="57122"/>
                  <a:pt x="10202634" y="70082"/>
                  <a:pt x="10305678" y="42383"/>
                </a:cubicBezTo>
                <a:cubicBezTo>
                  <a:pt x="10398062" y="17340"/>
                  <a:pt x="10494461" y="10695"/>
                  <a:pt x="10589399" y="22816"/>
                </a:cubicBezTo>
                <a:cubicBezTo>
                  <a:pt x="10714411" y="39194"/>
                  <a:pt x="10840770" y="42777"/>
                  <a:pt x="10966507" y="33489"/>
                </a:cubicBezTo>
                <a:cubicBezTo>
                  <a:pt x="11005971" y="29563"/>
                  <a:pt x="11045651" y="28153"/>
                  <a:pt x="11085306" y="29296"/>
                </a:cubicBezTo>
                <a:cubicBezTo>
                  <a:pt x="11374490" y="42510"/>
                  <a:pt x="11664564" y="25103"/>
                  <a:pt x="11953240" y="55851"/>
                </a:cubicBezTo>
                <a:cubicBezTo>
                  <a:pt x="11998873" y="61232"/>
                  <a:pt x="12044817" y="61626"/>
                  <a:pt x="12090273" y="57111"/>
                </a:cubicBezTo>
                <a:lnTo>
                  <a:pt x="12192000" y="35723"/>
                </a:lnTo>
                <a:lnTo>
                  <a:pt x="12192000" y="4206245"/>
                </a:lnTo>
                <a:lnTo>
                  <a:pt x="0" y="4206245"/>
                </a:lnTo>
                <a:lnTo>
                  <a:pt x="0" y="36060"/>
                </a:lnTo>
                <a:lnTo>
                  <a:pt x="6227" y="34760"/>
                </a:lnTo>
                <a:cubicBezTo>
                  <a:pt x="22764" y="29906"/>
                  <a:pt x="39831" y="27085"/>
                  <a:pt x="57050" y="26374"/>
                </a:cubicBezTo>
                <a:cubicBezTo>
                  <a:pt x="189699" y="9729"/>
                  <a:pt x="322475" y="14176"/>
                  <a:pt x="455759" y="19640"/>
                </a:cubicBezTo>
                <a:cubicBezTo>
                  <a:pt x="687894" y="29042"/>
                  <a:pt x="920283" y="39969"/>
                  <a:pt x="1152799" y="36666"/>
                </a:cubicBezTo>
                <a:cubicBezTo>
                  <a:pt x="1388746" y="33235"/>
                  <a:pt x="1624184" y="40478"/>
                  <a:pt x="1859877" y="50007"/>
                </a:cubicBezTo>
                <a:cubicBezTo>
                  <a:pt x="1963175" y="53946"/>
                  <a:pt x="2067109" y="57884"/>
                  <a:pt x="2168755" y="28534"/>
                </a:cubicBezTo>
                <a:cubicBezTo>
                  <a:pt x="2191727" y="23159"/>
                  <a:pt x="2215678" y="23680"/>
                  <a:pt x="2238383" y="30059"/>
                </a:cubicBezTo>
                <a:cubicBezTo>
                  <a:pt x="2352481" y="56614"/>
                  <a:pt x="2467214" y="64491"/>
                  <a:pt x="2582583" y="38317"/>
                </a:cubicBezTo>
                <a:cubicBezTo>
                  <a:pt x="2715206" y="9602"/>
                  <a:pt x="2851717" y="3465"/>
                  <a:pt x="2986373" y="20148"/>
                </a:cubicBezTo>
                <a:cubicBezTo>
                  <a:pt x="3109493" y="33870"/>
                  <a:pt x="3233247" y="48736"/>
                  <a:pt x="3356620" y="37682"/>
                </a:cubicBezTo>
                <a:cubicBezTo>
                  <a:pt x="3551528" y="20148"/>
                  <a:pt x="3746180" y="35395"/>
                  <a:pt x="3941087" y="40096"/>
                </a:cubicBezTo>
                <a:cubicBezTo>
                  <a:pt x="4005887" y="41621"/>
                  <a:pt x="4071068" y="54962"/>
                  <a:pt x="4135486" y="43018"/>
                </a:cubicBezTo>
                <a:cubicBezTo>
                  <a:pt x="4237006" y="24214"/>
                  <a:pt x="4337382" y="31456"/>
                  <a:pt x="4439028" y="42002"/>
                </a:cubicBezTo>
                <a:cubicBezTo>
                  <a:pt x="4633681" y="62332"/>
                  <a:pt x="4828207" y="72115"/>
                  <a:pt x="5021970" y="33997"/>
                </a:cubicBezTo>
                <a:cubicBezTo>
                  <a:pt x="5082069" y="22054"/>
                  <a:pt x="5141786" y="15193"/>
                  <a:pt x="5202902" y="31202"/>
                </a:cubicBezTo>
                <a:cubicBezTo>
                  <a:pt x="5229888" y="37364"/>
                  <a:pt x="5257981" y="36844"/>
                  <a:pt x="5284727" y="29678"/>
                </a:cubicBezTo>
                <a:cubicBezTo>
                  <a:pt x="5374023" y="9971"/>
                  <a:pt x="5466013" y="5676"/>
                  <a:pt x="5556757" y="16972"/>
                </a:cubicBezTo>
                <a:cubicBezTo>
                  <a:pt x="5631597" y="24214"/>
                  <a:pt x="5706686" y="29296"/>
                  <a:pt x="5781523" y="36920"/>
                </a:cubicBezTo>
                <a:cubicBezTo>
                  <a:pt x="5814812" y="40350"/>
                  <a:pt x="5848485" y="27645"/>
                  <a:pt x="5881264" y="39334"/>
                </a:cubicBezTo>
                <a:cubicBezTo>
                  <a:pt x="5953687" y="65254"/>
                  <a:pt x="6027889" y="62585"/>
                  <a:pt x="6101074" y="48101"/>
                </a:cubicBezTo>
                <a:cubicBezTo>
                  <a:pt x="6253468" y="16133"/>
                  <a:pt x="6410016" y="8916"/>
                  <a:pt x="6564709" y="26755"/>
                </a:cubicBezTo>
                <a:cubicBezTo>
                  <a:pt x="6628873" y="35141"/>
                  <a:pt x="6693292" y="47847"/>
                  <a:pt x="6758599" y="35141"/>
                </a:cubicBezTo>
                <a:cubicBezTo>
                  <a:pt x="6764749" y="34048"/>
                  <a:pt x="6770937" y="36818"/>
                  <a:pt x="6774228" y="42129"/>
                </a:cubicBezTo>
                <a:cubicBezTo>
                  <a:pt x="6806500" y="81517"/>
                  <a:pt x="6848429" y="80246"/>
                  <a:pt x="6891248" y="67541"/>
                </a:cubicBezTo>
                <a:cubicBezTo>
                  <a:pt x="6919353" y="58837"/>
                  <a:pt x="6946899" y="48406"/>
                  <a:pt x="6973708" y="36284"/>
                </a:cubicBezTo>
                <a:cubicBezTo>
                  <a:pt x="7020644" y="16819"/>
                  <a:pt x="7070501" y="5308"/>
                  <a:pt x="7121223" y="2233"/>
                </a:cubicBezTo>
                <a:cubicBezTo>
                  <a:pt x="7154926" y="-372"/>
                  <a:pt x="7188437" y="-522"/>
                  <a:pt x="7221828" y="879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384708-7E79-8E4D-1D15-D42A7F3CC30B}"/>
              </a:ext>
            </a:extLst>
          </p:cNvPr>
          <p:cNvSpPr txBox="1"/>
          <p:nvPr/>
        </p:nvSpPr>
        <p:spPr>
          <a:xfrm>
            <a:off x="0" y="2871989"/>
            <a:ext cx="1219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 the continuous value of total traffic volume based on hourly traffic counts and location features.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 supervised regression models (Linear Regression, Decision Tree, KNN, SGD Regressor, SVR) to model the relationships.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Help support automated traffic planning and congestion management by accurately forecasting total volume.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815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B3943E-A285-82CB-8A87-4F01F71F5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esthetic liquid watercolor and ink">
            <a:extLst>
              <a:ext uri="{FF2B5EF4-FFF2-40B4-BE49-F238E27FC236}">
                <a16:creationId xmlns:a16="http://schemas.microsoft.com/office/drawing/2014/main" id="{7A983584-F131-4835-6D20-DC4DAEB0F4A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662" b="6875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B6F8EB-B9ED-7285-9206-8C57B5D18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499" y="170464"/>
            <a:ext cx="11795974" cy="1325563"/>
          </a:xfrm>
        </p:spPr>
        <p:txBody>
          <a:bodyPr>
            <a:normAutofit/>
          </a:bodyPr>
          <a:lstStyle/>
          <a:p>
            <a:r>
              <a:rPr lang="en-US" sz="4000" b="1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REGRESSION OVERVIEW</a:t>
            </a:r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FC977C-0895-0C50-4DA4-9CDF460E2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498" y="1802192"/>
            <a:ext cx="11924763" cy="5055798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sz="330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300">
                <a:latin typeface="Times New Roman" panose="02020603050405020304" pitchFamily="18" charset="0"/>
                <a:cs typeface="Times New Roman" panose="02020603050405020304" pitchFamily="18" charset="0"/>
              </a:rPr>
              <a:t>Handle missing values, standardize features, engineer total volume.</a:t>
            </a:r>
          </a:p>
          <a:p>
            <a:pPr>
              <a:buNone/>
            </a:pPr>
            <a:r>
              <a:rPr lang="en-US" sz="3300">
                <a:latin typeface="Times New Roman" panose="02020603050405020304" pitchFamily="18" charset="0"/>
                <a:cs typeface="Times New Roman" panose="02020603050405020304" pitchFamily="18" charset="0"/>
              </a:rPr>
              <a:t>Model Development: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300">
                <a:latin typeface="Times New Roman" panose="02020603050405020304" pitchFamily="18" charset="0"/>
                <a:cs typeface="Times New Roman" panose="02020603050405020304" pitchFamily="18" charset="0"/>
              </a:rPr>
              <a:t>Train Linear Regression, Decision Tree, KNN, SGD, and SVR models.</a:t>
            </a:r>
          </a:p>
          <a:p>
            <a:pPr>
              <a:buNone/>
            </a:pPr>
            <a:r>
              <a:rPr lang="en-US" sz="3300"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 Tuning: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300">
                <a:latin typeface="Times New Roman" panose="02020603050405020304" pitchFamily="18" charset="0"/>
                <a:cs typeface="Times New Roman" panose="02020603050405020304" pitchFamily="18" charset="0"/>
              </a:rPr>
              <a:t>Tuned </a:t>
            </a:r>
            <a:r>
              <a:rPr lang="en-US" sz="330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max_depth</a:t>
            </a:r>
            <a:r>
              <a:rPr lang="en-US" sz="330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330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min_samples_leaf</a:t>
            </a:r>
            <a:r>
              <a:rPr lang="en-US" sz="330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3300" err="1">
                <a:latin typeface="Times New Roman" panose="02020603050405020304" pitchFamily="18" charset="0"/>
                <a:cs typeface="Times New Roman" panose="02020603050405020304" pitchFamily="18" charset="0"/>
              </a:rPr>
              <a:t>n_neighbors</a:t>
            </a:r>
            <a:r>
              <a:rPr lang="en-US" sz="3300">
                <a:latin typeface="Times New Roman" panose="02020603050405020304" pitchFamily="18" charset="0"/>
                <a:cs typeface="Times New Roman" panose="02020603050405020304" pitchFamily="18" charset="0"/>
              </a:rPr>
              <a:t>, and weights using </a:t>
            </a:r>
            <a:r>
              <a:rPr lang="en-US" sz="3300" err="1"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en-US" sz="33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300">
                <a:latin typeface="Times New Roman" panose="02020603050405020304" pitchFamily="18" charset="0"/>
                <a:cs typeface="Times New Roman" panose="02020603050405020304" pitchFamily="18" charset="0"/>
              </a:rPr>
              <a:t>Adjusted </a:t>
            </a:r>
            <a:r>
              <a:rPr lang="en-US" sz="330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max_iter</a:t>
            </a:r>
            <a:r>
              <a:rPr lang="en-US" sz="3300">
                <a:latin typeface="Times New Roman" panose="02020603050405020304" pitchFamily="18" charset="0"/>
                <a:cs typeface="Times New Roman" panose="02020603050405020304" pitchFamily="18" charset="0"/>
              </a:rPr>
              <a:t> for SGD Regressor.</a:t>
            </a:r>
          </a:p>
          <a:p>
            <a:pPr>
              <a:buNone/>
            </a:pPr>
            <a:r>
              <a:rPr lang="en-US" sz="3300"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 &amp; Comparison: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300">
                <a:latin typeface="Times New Roman" panose="02020603050405020304" pitchFamily="18" charset="0"/>
                <a:cs typeface="Times New Roman" panose="02020603050405020304" pitchFamily="18" charset="0"/>
              </a:rPr>
              <a:t>Evaluated using RMSE, MAE, MSE, R².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300">
                <a:latin typeface="Times New Roman" panose="02020603050405020304" pitchFamily="18" charset="0"/>
                <a:cs typeface="Times New Roman" panose="02020603050405020304" pitchFamily="18" charset="0"/>
              </a:rPr>
              <a:t>Compared models and selected the best performer.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208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B8A22C-C012-09AD-D436-36B673A1F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C64269-558A-CB65-B5EF-5059483B5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25369"/>
            <a:ext cx="7945364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(EDA)</a:t>
            </a:r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D35283"/>
          </a:solidFill>
          <a:ln w="38100" cap="rnd">
            <a:solidFill>
              <a:srgbClr val="D35283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5F1F68-8484-F3A5-CEA4-DBD6FBC56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95871" y="2769654"/>
            <a:ext cx="9151160" cy="3291840"/>
          </a:xfrm>
        </p:spPr>
      </p:pic>
      <p:pic>
        <p:nvPicPr>
          <p:cNvPr id="4" name="Content Placeholder 3" descr="Aesthetic liquid watercolor and ink">
            <a:extLst>
              <a:ext uri="{FF2B5EF4-FFF2-40B4-BE49-F238E27FC236}">
                <a16:creationId xmlns:a16="http://schemas.microsoft.com/office/drawing/2014/main" id="{C50C83AE-6E8D-E9C3-9BBC-CCC9A3A6F4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54" r="33659"/>
          <a:stretch/>
        </p:blipFill>
        <p:spPr>
          <a:xfrm>
            <a:off x="9247031" y="10"/>
            <a:ext cx="2943446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53694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37527E-F0C5-95A5-CEC7-00641C9DB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CA4BD6EE-7B51-447C-AAB3-028B7A3E5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C4F3AE-0DB0-E5F8-9938-13216A946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6" y="4242234"/>
            <a:ext cx="3841382" cy="246114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b="1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(EDA)</a:t>
            </a:r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table of numbers with numbers and numbers&#10;&#10;AI-generated content may be incorrect.">
            <a:extLst>
              <a:ext uri="{FF2B5EF4-FFF2-40B4-BE49-F238E27FC236}">
                <a16:creationId xmlns:a16="http://schemas.microsoft.com/office/drawing/2014/main" id="{C30DC5A1-FE13-27F0-29DE-DEB0AC8D4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12" y="493922"/>
            <a:ext cx="9691089" cy="2834640"/>
          </a:xfrm>
          <a:prstGeom prst="rect">
            <a:avLst/>
          </a:prstGeom>
        </p:spPr>
      </p:pic>
      <p:sp>
        <p:nvSpPr>
          <p:cNvPr id="109" name="Rectangle 6">
            <a:extLst>
              <a:ext uri="{FF2B5EF4-FFF2-40B4-BE49-F238E27FC236}">
                <a16:creationId xmlns:a16="http://schemas.microsoft.com/office/drawing/2014/main" id="{482B7792-13BF-4567-AAF8-0BEED8D11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648" y="4018090"/>
            <a:ext cx="3383280" cy="27432"/>
          </a:xfrm>
          <a:custGeom>
            <a:avLst/>
            <a:gdLst>
              <a:gd name="connsiteX0" fmla="*/ 0 w 3383280"/>
              <a:gd name="connsiteY0" fmla="*/ 0 h 27432"/>
              <a:gd name="connsiteX1" fmla="*/ 642823 w 3383280"/>
              <a:gd name="connsiteY1" fmla="*/ 0 h 27432"/>
              <a:gd name="connsiteX2" fmla="*/ 1319479 w 3383280"/>
              <a:gd name="connsiteY2" fmla="*/ 0 h 27432"/>
              <a:gd name="connsiteX3" fmla="*/ 2029968 w 3383280"/>
              <a:gd name="connsiteY3" fmla="*/ 0 h 27432"/>
              <a:gd name="connsiteX4" fmla="*/ 2740457 w 3383280"/>
              <a:gd name="connsiteY4" fmla="*/ 0 h 27432"/>
              <a:gd name="connsiteX5" fmla="*/ 3383280 w 3383280"/>
              <a:gd name="connsiteY5" fmla="*/ 0 h 27432"/>
              <a:gd name="connsiteX6" fmla="*/ 3383280 w 3383280"/>
              <a:gd name="connsiteY6" fmla="*/ 27432 h 27432"/>
              <a:gd name="connsiteX7" fmla="*/ 2638958 w 3383280"/>
              <a:gd name="connsiteY7" fmla="*/ 27432 h 27432"/>
              <a:gd name="connsiteX8" fmla="*/ 1894637 w 3383280"/>
              <a:gd name="connsiteY8" fmla="*/ 27432 h 27432"/>
              <a:gd name="connsiteX9" fmla="*/ 1217981 w 3383280"/>
              <a:gd name="connsiteY9" fmla="*/ 27432 h 27432"/>
              <a:gd name="connsiteX10" fmla="*/ 0 w 3383280"/>
              <a:gd name="connsiteY10" fmla="*/ 27432 h 27432"/>
              <a:gd name="connsiteX11" fmla="*/ 0 w 338328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83280" h="27432" fill="none" extrusionOk="0">
                <a:moveTo>
                  <a:pt x="0" y="0"/>
                </a:moveTo>
                <a:cubicBezTo>
                  <a:pt x="257987" y="12032"/>
                  <a:pt x="404745" y="16905"/>
                  <a:pt x="642823" y="0"/>
                </a:cubicBezTo>
                <a:cubicBezTo>
                  <a:pt x="880901" y="-16905"/>
                  <a:pt x="1102054" y="22021"/>
                  <a:pt x="1319479" y="0"/>
                </a:cubicBezTo>
                <a:cubicBezTo>
                  <a:pt x="1536904" y="-22021"/>
                  <a:pt x="1881604" y="24614"/>
                  <a:pt x="2029968" y="0"/>
                </a:cubicBezTo>
                <a:cubicBezTo>
                  <a:pt x="2178332" y="-24614"/>
                  <a:pt x="2554148" y="3447"/>
                  <a:pt x="2740457" y="0"/>
                </a:cubicBezTo>
                <a:cubicBezTo>
                  <a:pt x="2926766" y="-3447"/>
                  <a:pt x="3065477" y="23645"/>
                  <a:pt x="3383280" y="0"/>
                </a:cubicBezTo>
                <a:cubicBezTo>
                  <a:pt x="3382114" y="7395"/>
                  <a:pt x="3383325" y="21864"/>
                  <a:pt x="3383280" y="27432"/>
                </a:cubicBezTo>
                <a:cubicBezTo>
                  <a:pt x="3088851" y="31951"/>
                  <a:pt x="2966759" y="63689"/>
                  <a:pt x="2638958" y="27432"/>
                </a:cubicBezTo>
                <a:cubicBezTo>
                  <a:pt x="2311157" y="-8825"/>
                  <a:pt x="2123847" y="40497"/>
                  <a:pt x="1894637" y="27432"/>
                </a:cubicBezTo>
                <a:cubicBezTo>
                  <a:pt x="1665427" y="14367"/>
                  <a:pt x="1424813" y="48382"/>
                  <a:pt x="1217981" y="27432"/>
                </a:cubicBezTo>
                <a:cubicBezTo>
                  <a:pt x="1011149" y="6482"/>
                  <a:pt x="538241" y="2563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383280" h="27432" stroke="0" extrusionOk="0">
                <a:moveTo>
                  <a:pt x="0" y="0"/>
                </a:moveTo>
                <a:cubicBezTo>
                  <a:pt x="151297" y="22734"/>
                  <a:pt x="480695" y="25868"/>
                  <a:pt x="642823" y="0"/>
                </a:cubicBezTo>
                <a:cubicBezTo>
                  <a:pt x="804951" y="-25868"/>
                  <a:pt x="1021125" y="-7020"/>
                  <a:pt x="1217981" y="0"/>
                </a:cubicBezTo>
                <a:cubicBezTo>
                  <a:pt x="1414837" y="7020"/>
                  <a:pt x="1602550" y="692"/>
                  <a:pt x="1962302" y="0"/>
                </a:cubicBezTo>
                <a:cubicBezTo>
                  <a:pt x="2322054" y="-692"/>
                  <a:pt x="2404714" y="-13207"/>
                  <a:pt x="2605126" y="0"/>
                </a:cubicBezTo>
                <a:cubicBezTo>
                  <a:pt x="2805538" y="13207"/>
                  <a:pt x="3040223" y="19007"/>
                  <a:pt x="3383280" y="0"/>
                </a:cubicBezTo>
                <a:cubicBezTo>
                  <a:pt x="3383473" y="12649"/>
                  <a:pt x="3382292" y="17989"/>
                  <a:pt x="3383280" y="27432"/>
                </a:cubicBezTo>
                <a:cubicBezTo>
                  <a:pt x="3246258" y="-5317"/>
                  <a:pt x="2915318" y="27493"/>
                  <a:pt x="2706624" y="27432"/>
                </a:cubicBezTo>
                <a:cubicBezTo>
                  <a:pt x="2497930" y="27371"/>
                  <a:pt x="2314501" y="-484"/>
                  <a:pt x="1962302" y="27432"/>
                </a:cubicBezTo>
                <a:cubicBezTo>
                  <a:pt x="1610103" y="55348"/>
                  <a:pt x="1607990" y="25966"/>
                  <a:pt x="1387145" y="27432"/>
                </a:cubicBezTo>
                <a:cubicBezTo>
                  <a:pt x="1166300" y="28898"/>
                  <a:pt x="856166" y="27780"/>
                  <a:pt x="710489" y="27432"/>
                </a:cubicBezTo>
                <a:cubicBezTo>
                  <a:pt x="564812" y="27084"/>
                  <a:pt x="236809" y="62580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D35283"/>
          </a:solidFill>
          <a:ln w="38100" cap="rnd">
            <a:solidFill>
              <a:srgbClr val="D35283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showing a number of traffic&#10;&#10;AI-generated content may be incorrect.">
            <a:extLst>
              <a:ext uri="{FF2B5EF4-FFF2-40B4-BE49-F238E27FC236}">
                <a16:creationId xmlns:a16="http://schemas.microsoft.com/office/drawing/2014/main" id="{89E9CD76-EA12-E3AF-BBE1-E5DAE5916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4124270" y="3529439"/>
            <a:ext cx="7745509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22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4B879F-B8B8-BCF6-B2EF-57377E25E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C33CD650-B357-1C3A-B736-1A73AF78B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99AA386B-4C6C-3D65-F367-7DF3E359D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01164D-EB8B-FB34-3CFD-82606EE35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5452" y="623213"/>
            <a:ext cx="3950055" cy="246114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b="1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(EDA)</a:t>
            </a:r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DEF3FA-8284-A1A5-79B9-753B483610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32699" y="3300678"/>
            <a:ext cx="8195091" cy="3474720"/>
          </a:xfrm>
          <a:prstGeom prst="rect">
            <a:avLst/>
          </a:prstGeom>
        </p:spPr>
      </p:pic>
      <p:sp>
        <p:nvSpPr>
          <p:cNvPr id="109" name="Rectangle 6">
            <a:extLst>
              <a:ext uri="{FF2B5EF4-FFF2-40B4-BE49-F238E27FC236}">
                <a16:creationId xmlns:a16="http://schemas.microsoft.com/office/drawing/2014/main" id="{12BD9DE4-5AA9-90BB-5E09-B4264D4A0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648" y="4018090"/>
            <a:ext cx="3383280" cy="27432"/>
          </a:xfrm>
          <a:custGeom>
            <a:avLst/>
            <a:gdLst>
              <a:gd name="connsiteX0" fmla="*/ 0 w 3383280"/>
              <a:gd name="connsiteY0" fmla="*/ 0 h 27432"/>
              <a:gd name="connsiteX1" fmla="*/ 642823 w 3383280"/>
              <a:gd name="connsiteY1" fmla="*/ 0 h 27432"/>
              <a:gd name="connsiteX2" fmla="*/ 1319479 w 3383280"/>
              <a:gd name="connsiteY2" fmla="*/ 0 h 27432"/>
              <a:gd name="connsiteX3" fmla="*/ 2029968 w 3383280"/>
              <a:gd name="connsiteY3" fmla="*/ 0 h 27432"/>
              <a:gd name="connsiteX4" fmla="*/ 2740457 w 3383280"/>
              <a:gd name="connsiteY4" fmla="*/ 0 h 27432"/>
              <a:gd name="connsiteX5" fmla="*/ 3383280 w 3383280"/>
              <a:gd name="connsiteY5" fmla="*/ 0 h 27432"/>
              <a:gd name="connsiteX6" fmla="*/ 3383280 w 3383280"/>
              <a:gd name="connsiteY6" fmla="*/ 27432 h 27432"/>
              <a:gd name="connsiteX7" fmla="*/ 2638958 w 3383280"/>
              <a:gd name="connsiteY7" fmla="*/ 27432 h 27432"/>
              <a:gd name="connsiteX8" fmla="*/ 1894637 w 3383280"/>
              <a:gd name="connsiteY8" fmla="*/ 27432 h 27432"/>
              <a:gd name="connsiteX9" fmla="*/ 1217981 w 3383280"/>
              <a:gd name="connsiteY9" fmla="*/ 27432 h 27432"/>
              <a:gd name="connsiteX10" fmla="*/ 0 w 3383280"/>
              <a:gd name="connsiteY10" fmla="*/ 27432 h 27432"/>
              <a:gd name="connsiteX11" fmla="*/ 0 w 338328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83280" h="27432" fill="none" extrusionOk="0">
                <a:moveTo>
                  <a:pt x="0" y="0"/>
                </a:moveTo>
                <a:cubicBezTo>
                  <a:pt x="257987" y="12032"/>
                  <a:pt x="404745" y="16905"/>
                  <a:pt x="642823" y="0"/>
                </a:cubicBezTo>
                <a:cubicBezTo>
                  <a:pt x="880901" y="-16905"/>
                  <a:pt x="1102054" y="22021"/>
                  <a:pt x="1319479" y="0"/>
                </a:cubicBezTo>
                <a:cubicBezTo>
                  <a:pt x="1536904" y="-22021"/>
                  <a:pt x="1881604" y="24614"/>
                  <a:pt x="2029968" y="0"/>
                </a:cubicBezTo>
                <a:cubicBezTo>
                  <a:pt x="2178332" y="-24614"/>
                  <a:pt x="2554148" y="3447"/>
                  <a:pt x="2740457" y="0"/>
                </a:cubicBezTo>
                <a:cubicBezTo>
                  <a:pt x="2926766" y="-3447"/>
                  <a:pt x="3065477" y="23645"/>
                  <a:pt x="3383280" y="0"/>
                </a:cubicBezTo>
                <a:cubicBezTo>
                  <a:pt x="3382114" y="7395"/>
                  <a:pt x="3383325" y="21864"/>
                  <a:pt x="3383280" y="27432"/>
                </a:cubicBezTo>
                <a:cubicBezTo>
                  <a:pt x="3088851" y="31951"/>
                  <a:pt x="2966759" y="63689"/>
                  <a:pt x="2638958" y="27432"/>
                </a:cubicBezTo>
                <a:cubicBezTo>
                  <a:pt x="2311157" y="-8825"/>
                  <a:pt x="2123847" y="40497"/>
                  <a:pt x="1894637" y="27432"/>
                </a:cubicBezTo>
                <a:cubicBezTo>
                  <a:pt x="1665427" y="14367"/>
                  <a:pt x="1424813" y="48382"/>
                  <a:pt x="1217981" y="27432"/>
                </a:cubicBezTo>
                <a:cubicBezTo>
                  <a:pt x="1011149" y="6482"/>
                  <a:pt x="538241" y="2563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383280" h="27432" stroke="0" extrusionOk="0">
                <a:moveTo>
                  <a:pt x="0" y="0"/>
                </a:moveTo>
                <a:cubicBezTo>
                  <a:pt x="151297" y="22734"/>
                  <a:pt x="480695" y="25868"/>
                  <a:pt x="642823" y="0"/>
                </a:cubicBezTo>
                <a:cubicBezTo>
                  <a:pt x="804951" y="-25868"/>
                  <a:pt x="1021125" y="-7020"/>
                  <a:pt x="1217981" y="0"/>
                </a:cubicBezTo>
                <a:cubicBezTo>
                  <a:pt x="1414837" y="7020"/>
                  <a:pt x="1602550" y="692"/>
                  <a:pt x="1962302" y="0"/>
                </a:cubicBezTo>
                <a:cubicBezTo>
                  <a:pt x="2322054" y="-692"/>
                  <a:pt x="2404714" y="-13207"/>
                  <a:pt x="2605126" y="0"/>
                </a:cubicBezTo>
                <a:cubicBezTo>
                  <a:pt x="2805538" y="13207"/>
                  <a:pt x="3040223" y="19007"/>
                  <a:pt x="3383280" y="0"/>
                </a:cubicBezTo>
                <a:cubicBezTo>
                  <a:pt x="3383473" y="12649"/>
                  <a:pt x="3382292" y="17989"/>
                  <a:pt x="3383280" y="27432"/>
                </a:cubicBezTo>
                <a:cubicBezTo>
                  <a:pt x="3246258" y="-5317"/>
                  <a:pt x="2915318" y="27493"/>
                  <a:pt x="2706624" y="27432"/>
                </a:cubicBezTo>
                <a:cubicBezTo>
                  <a:pt x="2497930" y="27371"/>
                  <a:pt x="2314501" y="-484"/>
                  <a:pt x="1962302" y="27432"/>
                </a:cubicBezTo>
                <a:cubicBezTo>
                  <a:pt x="1610103" y="55348"/>
                  <a:pt x="1607990" y="25966"/>
                  <a:pt x="1387145" y="27432"/>
                </a:cubicBezTo>
                <a:cubicBezTo>
                  <a:pt x="1166300" y="28898"/>
                  <a:pt x="856166" y="27780"/>
                  <a:pt x="710489" y="27432"/>
                </a:cubicBezTo>
                <a:cubicBezTo>
                  <a:pt x="564812" y="27084"/>
                  <a:pt x="236809" y="62580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D35283"/>
          </a:solidFill>
          <a:ln w="38100" cap="rnd">
            <a:solidFill>
              <a:srgbClr val="D35283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37B9C5-7AD5-0624-B4BA-685E20E039CC}"/>
              </a:ext>
            </a:extLst>
          </p:cNvPr>
          <p:cNvSpPr txBox="1"/>
          <p:nvPr/>
        </p:nvSpPr>
        <p:spPr>
          <a:xfrm>
            <a:off x="266590" y="162942"/>
            <a:ext cx="757644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Reviewed dataset structure (head(), info()).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Summarized key statistics (describe()).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Identified missing values in hourly traffic counts.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Observed right-skewed traffic volume distribution.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Detected outliers during peak traffic hours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44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EA8656-DE35-5760-7CF6-F657227A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09" y="1615034"/>
            <a:ext cx="6094477" cy="792868"/>
          </a:xfrm>
        </p:spPr>
        <p:txBody>
          <a:bodyPr anchor="b">
            <a:normAutofit/>
          </a:bodyPr>
          <a:lstStyle/>
          <a:p>
            <a:r>
              <a:rPr lang="en-US" sz="4000" b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D35283"/>
          </a:solidFill>
          <a:ln w="38100" cap="rnd">
            <a:solidFill>
              <a:srgbClr val="D35283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8FAB170-9E3C-5DC5-3011-7843148B9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09" y="2591271"/>
            <a:ext cx="5978566" cy="426672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2000" b="1" dirty="0">
                <a:latin typeface="Times New Roman"/>
                <a:cs typeface="Times New Roman"/>
              </a:rPr>
              <a:t>Multiclass Classification: </a:t>
            </a:r>
            <a:r>
              <a:rPr lang="en-US" sz="2000" dirty="0">
                <a:latin typeface="Times New Roman"/>
                <a:cs typeface="Times New Roman"/>
              </a:rPr>
              <a:t>Classify traffic volume during peak hours into three categories: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Low Traffic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Medium Traffic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High Traffic</a:t>
            </a:r>
          </a:p>
          <a:p>
            <a:pPr algn="l">
              <a:buNone/>
            </a:pPr>
            <a:r>
              <a:rPr lang="en-US" sz="2000" b="1" dirty="0">
                <a:latin typeface="Times New Roman"/>
                <a:cs typeface="Times New Roman"/>
              </a:rPr>
              <a:t>Regression: </a:t>
            </a:r>
            <a:r>
              <a:rPr lang="en-US" sz="2000" u="none" strike="noStrike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Predict the continuous value of traffic volume counts directly based on features such as: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u="none" strike="noStrike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Date and time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u="none" strike="noStrike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Other traffic-related factors</a:t>
            </a:r>
          </a:p>
          <a:p>
            <a:endParaRPr lang="en-US"/>
          </a:p>
        </p:txBody>
      </p:sp>
      <p:pic>
        <p:nvPicPr>
          <p:cNvPr id="4" name="Content Placeholder 3" descr="Aesthetic liquid watercolor and ink">
            <a:extLst>
              <a:ext uri="{FF2B5EF4-FFF2-40B4-BE49-F238E27FC236}">
                <a16:creationId xmlns:a16="http://schemas.microsoft.com/office/drawing/2014/main" id="{4A4CAC20-DE7E-5688-55AF-5AB71590C2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54" r="33659"/>
          <a:stretch/>
        </p:blipFill>
        <p:spPr>
          <a:xfrm>
            <a:off x="6096000" y="10"/>
            <a:ext cx="609447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225806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0E2BF9-BB28-BE8C-E984-C84109353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esthetic liquid watercolor and ink">
            <a:extLst>
              <a:ext uri="{FF2B5EF4-FFF2-40B4-BE49-F238E27FC236}">
                <a16:creationId xmlns:a16="http://schemas.microsoft.com/office/drawing/2014/main" id="{DF7F3548-D191-FE8A-AB3D-5E7193D1376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662" b="6875"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9F61C4-1849-FFA3-0BF5-2E517AAF7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347" y="193789"/>
            <a:ext cx="11692389" cy="117710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b="1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PREP &amp; FEATURE ENGINEERING</a:t>
            </a:r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FCA3C5-5BA5-18A4-04C8-94E5BDD95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74812" y="1236221"/>
            <a:ext cx="9093200" cy="2794000"/>
          </a:xfrm>
        </p:spPr>
      </p:pic>
      <p:pic>
        <p:nvPicPr>
          <p:cNvPr id="7" name="Picture 6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3DC3EF73-E3AC-6B15-4A2A-47F84A08E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536" y="4479811"/>
            <a:ext cx="7188200" cy="218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1AB50DB-B3D2-4C64-F1D6-454467F21283}"/>
              </a:ext>
            </a:extLst>
          </p:cNvPr>
          <p:cNvSpPr txBox="1"/>
          <p:nvPr/>
        </p:nvSpPr>
        <p:spPr>
          <a:xfrm>
            <a:off x="174812" y="4211061"/>
            <a:ext cx="452550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Handled missing values with median imputation and standardized features using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Engineered the "Total Volume" target by summing hourly traffic counts; no additional feature extraction was necessary.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739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FB5BD4-4D3C-1E70-F9D5-A3001037D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678CC48C-9275-4EFA-9B84-8E818500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esthetic liquid watercolor and ink">
            <a:extLst>
              <a:ext uri="{FF2B5EF4-FFF2-40B4-BE49-F238E27FC236}">
                <a16:creationId xmlns:a16="http://schemas.microsoft.com/office/drawing/2014/main" id="{AB402969-7BC7-99ED-2E99-A4DD9813A7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650" r="-1" b="6862"/>
          <a:stretch/>
        </p:blipFill>
        <p:spPr>
          <a:xfrm>
            <a:off x="-1" y="-1"/>
            <a:ext cx="12188952" cy="685800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0A324144-E9CF-4B12-A53E-FAC0D281D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5000">
                <a:schemeClr val="tx1">
                  <a:alpha val="40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7322D9-FF31-1563-3911-841CE37A5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54840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u="none" strike="noStrike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PREP &amp; FEATURE ENGINEERING</a:t>
            </a:r>
            <a:endParaRPr lang="en-US" sz="400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9A356B90-F2E3-C205-B506-37E7FEEEC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44" y="282848"/>
            <a:ext cx="5448300" cy="2908300"/>
          </a:xfrm>
          <a:prstGeom prst="rect">
            <a:avLst/>
          </a:prstGeom>
        </p:spPr>
      </p:pic>
      <p:pic>
        <p:nvPicPr>
          <p:cNvPr id="7" name="Picture 6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1B052253-11C9-9356-3665-9C2F07F7C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256" y="182740"/>
            <a:ext cx="5803900" cy="2832100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58679A4-62F3-E86F-09C4-617B8EB3E3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119" y="3517954"/>
            <a:ext cx="70993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38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43984F-23B4-2105-0C77-EF9A17142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6F0180-C3BC-6AF6-597D-3BA75A3C4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5724" y="618833"/>
            <a:ext cx="6061548" cy="15606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BUILDING</a:t>
            </a:r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D35283"/>
          </a:solidFill>
          <a:ln w="38100" cap="rnd">
            <a:solidFill>
              <a:srgbClr val="D35283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ontent Placeholder 83">
            <a:extLst>
              <a:ext uri="{FF2B5EF4-FFF2-40B4-BE49-F238E27FC236}">
                <a16:creationId xmlns:a16="http://schemas.microsoft.com/office/drawing/2014/main" id="{490F1536-CB28-B535-6C46-DFDAC32F6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8695" y="2514600"/>
            <a:ext cx="9022976" cy="4127170"/>
          </a:xfrm>
        </p:spPr>
        <p:txBody>
          <a:bodyPr>
            <a:normAutofit fontScale="62500" lnSpcReduction="20000"/>
          </a:bodyPr>
          <a:lstStyle/>
          <a:p>
            <a:pPr algn="l">
              <a:buNone/>
            </a:pPr>
            <a:r>
              <a:rPr lang="en-US" sz="3400" b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Train-Test Split: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40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80% training, 20% testing split.</a:t>
            </a:r>
          </a:p>
          <a:p>
            <a:pPr algn="l">
              <a:buNone/>
            </a:pPr>
            <a:r>
              <a:rPr lang="en-US" sz="3400" b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Models Developed: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40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40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Regressor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40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K-Nearest Neighbors (KNN) Regressor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40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Stochastic Gradient Descent (SGD) Regressor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40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Support Vector Regressor (SVR)</a:t>
            </a:r>
          </a:p>
          <a:p>
            <a:pPr algn="l">
              <a:buNone/>
            </a:pPr>
            <a:r>
              <a:rPr lang="en-US" sz="3400" b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Cross-Validation: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40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Applied 5-Fold Cross-Validation for robust evaluation.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Content Placeholder 3" descr="Aesthetic liquid watercolor and ink">
            <a:extLst>
              <a:ext uri="{FF2B5EF4-FFF2-40B4-BE49-F238E27FC236}">
                <a16:creationId xmlns:a16="http://schemas.microsoft.com/office/drawing/2014/main" id="{C7595F81-B28D-9672-EBAD-42845B2B84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15" r="43620"/>
          <a:stretch/>
        </p:blipFill>
        <p:spPr>
          <a:xfrm>
            <a:off x="2" y="10"/>
            <a:ext cx="2880360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38088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51C431-CD74-B2B8-B288-70F9B2C6A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0" name="Rectangle 109">
            <a:extLst>
              <a:ext uri="{FF2B5EF4-FFF2-40B4-BE49-F238E27FC236}">
                <a16:creationId xmlns:a16="http://schemas.microsoft.com/office/drawing/2014/main" id="{6570CC06-DB21-401C-BCF8-AAC5FF550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14A905-2710-360B-313D-4CB690A3D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3566160" cy="358033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b="1" u="none" strike="noStrike">
                <a:effectLst/>
              </a:rPr>
              <a:t>MODEL BUILDING</a:t>
            </a:r>
            <a:endParaRPr lang="en-US" sz="5600" b="1"/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943154A-0AE2-D913-5324-324F41BB64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78" y="23534"/>
            <a:ext cx="6594180" cy="4335676"/>
          </a:xfrm>
          <a:prstGeom prst="rect">
            <a:avLst/>
          </a:prstGeom>
        </p:spPr>
      </p:pic>
      <p:sp>
        <p:nvSpPr>
          <p:cNvPr id="112" name="Rectangle 6">
            <a:extLst>
              <a:ext uri="{FF2B5EF4-FFF2-40B4-BE49-F238E27FC236}">
                <a16:creationId xmlns:a16="http://schemas.microsoft.com/office/drawing/2014/main" id="{15B998FC-4B98-4A07-B159-9E629180A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4409267"/>
            <a:ext cx="3566160" cy="27432"/>
          </a:xfrm>
          <a:custGeom>
            <a:avLst/>
            <a:gdLst>
              <a:gd name="connsiteX0" fmla="*/ 0 w 3566160"/>
              <a:gd name="connsiteY0" fmla="*/ 0 h 27432"/>
              <a:gd name="connsiteX1" fmla="*/ 665683 w 3566160"/>
              <a:gd name="connsiteY1" fmla="*/ 0 h 27432"/>
              <a:gd name="connsiteX2" fmla="*/ 1295705 w 3566160"/>
              <a:gd name="connsiteY2" fmla="*/ 0 h 27432"/>
              <a:gd name="connsiteX3" fmla="*/ 1925726 w 3566160"/>
              <a:gd name="connsiteY3" fmla="*/ 0 h 27432"/>
              <a:gd name="connsiteX4" fmla="*/ 2413102 w 3566160"/>
              <a:gd name="connsiteY4" fmla="*/ 0 h 27432"/>
              <a:gd name="connsiteX5" fmla="*/ 2936138 w 3566160"/>
              <a:gd name="connsiteY5" fmla="*/ 0 h 27432"/>
              <a:gd name="connsiteX6" fmla="*/ 3566160 w 3566160"/>
              <a:gd name="connsiteY6" fmla="*/ 0 h 27432"/>
              <a:gd name="connsiteX7" fmla="*/ 3566160 w 3566160"/>
              <a:gd name="connsiteY7" fmla="*/ 27432 h 27432"/>
              <a:gd name="connsiteX8" fmla="*/ 2971800 w 3566160"/>
              <a:gd name="connsiteY8" fmla="*/ 27432 h 27432"/>
              <a:gd name="connsiteX9" fmla="*/ 2484425 w 3566160"/>
              <a:gd name="connsiteY9" fmla="*/ 27432 h 27432"/>
              <a:gd name="connsiteX10" fmla="*/ 1997050 w 3566160"/>
              <a:gd name="connsiteY10" fmla="*/ 27432 h 27432"/>
              <a:gd name="connsiteX11" fmla="*/ 1367028 w 3566160"/>
              <a:gd name="connsiteY11" fmla="*/ 27432 h 27432"/>
              <a:gd name="connsiteX12" fmla="*/ 843991 w 3566160"/>
              <a:gd name="connsiteY12" fmla="*/ 27432 h 27432"/>
              <a:gd name="connsiteX13" fmla="*/ 0 w 3566160"/>
              <a:gd name="connsiteY13" fmla="*/ 27432 h 27432"/>
              <a:gd name="connsiteX14" fmla="*/ 0 w 356616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66160" h="27432" fill="none" extrusionOk="0">
                <a:moveTo>
                  <a:pt x="0" y="0"/>
                </a:moveTo>
                <a:cubicBezTo>
                  <a:pt x="255333" y="-24997"/>
                  <a:pt x="523477" y="22112"/>
                  <a:pt x="665683" y="0"/>
                </a:cubicBezTo>
                <a:cubicBezTo>
                  <a:pt x="807889" y="-22112"/>
                  <a:pt x="989772" y="-2194"/>
                  <a:pt x="1295705" y="0"/>
                </a:cubicBezTo>
                <a:cubicBezTo>
                  <a:pt x="1601638" y="2194"/>
                  <a:pt x="1620121" y="-1789"/>
                  <a:pt x="1925726" y="0"/>
                </a:cubicBezTo>
                <a:cubicBezTo>
                  <a:pt x="2231331" y="1789"/>
                  <a:pt x="2188826" y="13242"/>
                  <a:pt x="2413102" y="0"/>
                </a:cubicBezTo>
                <a:cubicBezTo>
                  <a:pt x="2637378" y="-13242"/>
                  <a:pt x="2827851" y="14124"/>
                  <a:pt x="2936138" y="0"/>
                </a:cubicBezTo>
                <a:cubicBezTo>
                  <a:pt x="3044425" y="-14124"/>
                  <a:pt x="3426025" y="-10300"/>
                  <a:pt x="3566160" y="0"/>
                </a:cubicBezTo>
                <a:cubicBezTo>
                  <a:pt x="3565203" y="8431"/>
                  <a:pt x="3565811" y="14612"/>
                  <a:pt x="3566160" y="27432"/>
                </a:cubicBezTo>
                <a:cubicBezTo>
                  <a:pt x="3393987" y="1168"/>
                  <a:pt x="3182544" y="46323"/>
                  <a:pt x="2971800" y="27432"/>
                </a:cubicBezTo>
                <a:cubicBezTo>
                  <a:pt x="2761056" y="8541"/>
                  <a:pt x="2655962" y="37587"/>
                  <a:pt x="2484425" y="27432"/>
                </a:cubicBezTo>
                <a:cubicBezTo>
                  <a:pt x="2312889" y="17277"/>
                  <a:pt x="2237511" y="43801"/>
                  <a:pt x="1997050" y="27432"/>
                </a:cubicBezTo>
                <a:cubicBezTo>
                  <a:pt x="1756589" y="11063"/>
                  <a:pt x="1637414" y="32760"/>
                  <a:pt x="1367028" y="27432"/>
                </a:cubicBezTo>
                <a:cubicBezTo>
                  <a:pt x="1096642" y="22104"/>
                  <a:pt x="1099175" y="3132"/>
                  <a:pt x="843991" y="27432"/>
                </a:cubicBezTo>
                <a:cubicBezTo>
                  <a:pt x="588807" y="51732"/>
                  <a:pt x="214973" y="54657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566160" h="27432" stroke="0" extrusionOk="0">
                <a:moveTo>
                  <a:pt x="0" y="0"/>
                </a:moveTo>
                <a:cubicBezTo>
                  <a:pt x="168567" y="23516"/>
                  <a:pt x="346949" y="12409"/>
                  <a:pt x="558698" y="0"/>
                </a:cubicBezTo>
                <a:cubicBezTo>
                  <a:pt x="770447" y="-12409"/>
                  <a:pt x="899633" y="12543"/>
                  <a:pt x="1046074" y="0"/>
                </a:cubicBezTo>
                <a:cubicBezTo>
                  <a:pt x="1192515" y="-12543"/>
                  <a:pt x="1548298" y="10405"/>
                  <a:pt x="1711757" y="0"/>
                </a:cubicBezTo>
                <a:cubicBezTo>
                  <a:pt x="1875216" y="-10405"/>
                  <a:pt x="2091031" y="-9254"/>
                  <a:pt x="2270455" y="0"/>
                </a:cubicBezTo>
                <a:cubicBezTo>
                  <a:pt x="2449879" y="9254"/>
                  <a:pt x="2675329" y="352"/>
                  <a:pt x="2829154" y="0"/>
                </a:cubicBezTo>
                <a:cubicBezTo>
                  <a:pt x="2982979" y="-352"/>
                  <a:pt x="3244418" y="-16893"/>
                  <a:pt x="3566160" y="0"/>
                </a:cubicBezTo>
                <a:cubicBezTo>
                  <a:pt x="3564805" y="9524"/>
                  <a:pt x="3564958" y="13975"/>
                  <a:pt x="3566160" y="27432"/>
                </a:cubicBezTo>
                <a:cubicBezTo>
                  <a:pt x="3384441" y="8593"/>
                  <a:pt x="3203420" y="35847"/>
                  <a:pt x="2971800" y="27432"/>
                </a:cubicBezTo>
                <a:cubicBezTo>
                  <a:pt x="2740180" y="19017"/>
                  <a:pt x="2723309" y="5556"/>
                  <a:pt x="2484425" y="27432"/>
                </a:cubicBezTo>
                <a:cubicBezTo>
                  <a:pt x="2245541" y="49308"/>
                  <a:pt x="2170758" y="20008"/>
                  <a:pt x="1890065" y="27432"/>
                </a:cubicBezTo>
                <a:cubicBezTo>
                  <a:pt x="1609372" y="34856"/>
                  <a:pt x="1546680" y="48820"/>
                  <a:pt x="1295705" y="27432"/>
                </a:cubicBezTo>
                <a:cubicBezTo>
                  <a:pt x="1044730" y="6044"/>
                  <a:pt x="854443" y="3778"/>
                  <a:pt x="737006" y="27432"/>
                </a:cubicBezTo>
                <a:cubicBezTo>
                  <a:pt x="619569" y="51086"/>
                  <a:pt x="358133" y="34838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D35283"/>
          </a:solidFill>
          <a:ln w="38100" cap="rnd">
            <a:solidFill>
              <a:srgbClr val="D35283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white background with black numbers&#10;&#10;AI-generated content may be incorrect.">
            <a:extLst>
              <a:ext uri="{FF2B5EF4-FFF2-40B4-BE49-F238E27FC236}">
                <a16:creationId xmlns:a16="http://schemas.microsoft.com/office/drawing/2014/main" id="{0012257C-C18E-B40E-667E-FB3FEAF04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307" y="640080"/>
            <a:ext cx="7226715" cy="1607942"/>
          </a:xfrm>
          <a:prstGeom prst="rect">
            <a:avLst/>
          </a:prstGeom>
        </p:spPr>
      </p:pic>
      <p:pic>
        <p:nvPicPr>
          <p:cNvPr id="9" name="Picture 8" descr="A number on a white background&#10;&#10;AI-generated content may be incorrect.">
            <a:extLst>
              <a:ext uri="{FF2B5EF4-FFF2-40B4-BE49-F238E27FC236}">
                <a16:creationId xmlns:a16="http://schemas.microsoft.com/office/drawing/2014/main" id="{F92AC07F-F306-49EE-6EDE-8F71F3E44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8" y="4975756"/>
            <a:ext cx="7079235" cy="16459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E56E85-6867-68C9-5C7D-2C4332057F45}"/>
              </a:ext>
            </a:extLst>
          </p:cNvPr>
          <p:cNvSpPr txBox="1"/>
          <p:nvPr/>
        </p:nvSpPr>
        <p:spPr>
          <a:xfrm>
            <a:off x="7750293" y="3250914"/>
            <a:ext cx="39677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MODEL INITIAL EVALUATION</a:t>
            </a:r>
          </a:p>
        </p:txBody>
      </p:sp>
    </p:spTree>
    <p:extLst>
      <p:ext uri="{BB962C8B-B14F-4D97-AF65-F5344CB8AC3E}">
        <p14:creationId xmlns:p14="http://schemas.microsoft.com/office/powerpoint/2010/main" val="1199109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571737-B0C6-6D86-1E39-9E814B2E7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11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DA21A4AC-5300-4176-B2FB-67830A380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188BD8-D103-FFAB-204D-440F0A034EC5}"/>
              </a:ext>
            </a:extLst>
          </p:cNvPr>
          <p:cNvSpPr txBox="1"/>
          <p:nvPr/>
        </p:nvSpPr>
        <p:spPr>
          <a:xfrm>
            <a:off x="730655" y="36530"/>
            <a:ext cx="10908792" cy="1069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MODEL INITIAL EVALUATION</a:t>
            </a:r>
          </a:p>
        </p:txBody>
      </p:sp>
      <p:pic>
        <p:nvPicPr>
          <p:cNvPr id="14" name="Picture 13" descr="A graph of a graph showing a line of traffic&#10;&#10;AI-generated content may be incorrect.">
            <a:extLst>
              <a:ext uri="{FF2B5EF4-FFF2-40B4-BE49-F238E27FC236}">
                <a16:creationId xmlns:a16="http://schemas.microsoft.com/office/drawing/2014/main" id="{FD6F55AC-E0FA-6634-C093-7B4BABC6FF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3" b="6595"/>
          <a:stretch/>
        </p:blipFill>
        <p:spPr>
          <a:xfrm>
            <a:off x="89848" y="943916"/>
            <a:ext cx="6005355" cy="4192863"/>
          </a:xfrm>
          <a:custGeom>
            <a:avLst/>
            <a:gdLst/>
            <a:ahLst/>
            <a:cxnLst/>
            <a:rect l="l" t="t" r="r" b="b"/>
            <a:pathLst>
              <a:path w="6005375" h="4192863">
                <a:moveTo>
                  <a:pt x="5424937" y="874"/>
                </a:moveTo>
                <a:cubicBezTo>
                  <a:pt x="5470440" y="-1251"/>
                  <a:pt x="5516123" y="499"/>
                  <a:pt x="5561495" y="6147"/>
                </a:cubicBezTo>
                <a:cubicBezTo>
                  <a:pt x="5636334" y="13389"/>
                  <a:pt x="5711424" y="18471"/>
                  <a:pt x="5786261" y="26095"/>
                </a:cubicBezTo>
                <a:cubicBezTo>
                  <a:pt x="5819550" y="29525"/>
                  <a:pt x="5853222" y="16820"/>
                  <a:pt x="5886002" y="28509"/>
                </a:cubicBezTo>
                <a:cubicBezTo>
                  <a:pt x="5922214" y="41469"/>
                  <a:pt x="5958870" y="47282"/>
                  <a:pt x="5995622" y="48044"/>
                </a:cubicBezTo>
                <a:lnTo>
                  <a:pt x="5998366" y="47926"/>
                </a:lnTo>
                <a:lnTo>
                  <a:pt x="5995171" y="398504"/>
                </a:lnTo>
                <a:cubicBezTo>
                  <a:pt x="5993433" y="528663"/>
                  <a:pt x="5993035" y="658806"/>
                  <a:pt x="5999656" y="788917"/>
                </a:cubicBezTo>
                <a:cubicBezTo>
                  <a:pt x="6009855" y="990282"/>
                  <a:pt x="6003364" y="1191519"/>
                  <a:pt x="5999656" y="1392757"/>
                </a:cubicBezTo>
                <a:cubicBezTo>
                  <a:pt x="5992506" y="1778706"/>
                  <a:pt x="6003364" y="2164146"/>
                  <a:pt x="5998730" y="2549586"/>
                </a:cubicBezTo>
                <a:cubicBezTo>
                  <a:pt x="5996744" y="2720440"/>
                  <a:pt x="5998994" y="2891040"/>
                  <a:pt x="6003364" y="3061895"/>
                </a:cubicBezTo>
                <a:cubicBezTo>
                  <a:pt x="6009720" y="3305846"/>
                  <a:pt x="5999922" y="3549924"/>
                  <a:pt x="5989196" y="3793749"/>
                </a:cubicBezTo>
                <a:cubicBezTo>
                  <a:pt x="5985594" y="3860794"/>
                  <a:pt x="5984646" y="3927918"/>
                  <a:pt x="5986348" y="3994981"/>
                </a:cubicBezTo>
                <a:lnTo>
                  <a:pt x="5999199" y="4192863"/>
                </a:lnTo>
                <a:lnTo>
                  <a:pt x="0" y="4192863"/>
                </a:lnTo>
                <a:lnTo>
                  <a:pt x="0" y="26225"/>
                </a:lnTo>
                <a:lnTo>
                  <a:pt x="10965" y="23935"/>
                </a:lnTo>
                <a:cubicBezTo>
                  <a:pt x="27502" y="19081"/>
                  <a:pt x="44569" y="16260"/>
                  <a:pt x="61788" y="15549"/>
                </a:cubicBezTo>
                <a:cubicBezTo>
                  <a:pt x="194437" y="-1096"/>
                  <a:pt x="327213" y="3351"/>
                  <a:pt x="460497" y="8815"/>
                </a:cubicBezTo>
                <a:cubicBezTo>
                  <a:pt x="692632" y="18217"/>
                  <a:pt x="925021" y="29144"/>
                  <a:pt x="1157537" y="25841"/>
                </a:cubicBezTo>
                <a:cubicBezTo>
                  <a:pt x="1393484" y="22410"/>
                  <a:pt x="1628922" y="29653"/>
                  <a:pt x="1864615" y="39182"/>
                </a:cubicBezTo>
                <a:cubicBezTo>
                  <a:pt x="1967913" y="43121"/>
                  <a:pt x="2071847" y="47059"/>
                  <a:pt x="2173493" y="17709"/>
                </a:cubicBezTo>
                <a:cubicBezTo>
                  <a:pt x="2196465" y="12334"/>
                  <a:pt x="2220416" y="12855"/>
                  <a:pt x="2243121" y="19234"/>
                </a:cubicBezTo>
                <a:cubicBezTo>
                  <a:pt x="2357219" y="45789"/>
                  <a:pt x="2471952" y="53666"/>
                  <a:pt x="2587321" y="27492"/>
                </a:cubicBezTo>
                <a:cubicBezTo>
                  <a:pt x="2719944" y="-1223"/>
                  <a:pt x="2856455" y="-7360"/>
                  <a:pt x="2991111" y="9323"/>
                </a:cubicBezTo>
                <a:cubicBezTo>
                  <a:pt x="3114231" y="23045"/>
                  <a:pt x="3237985" y="37911"/>
                  <a:pt x="3361358" y="26857"/>
                </a:cubicBezTo>
                <a:cubicBezTo>
                  <a:pt x="3556266" y="9323"/>
                  <a:pt x="3750918" y="24570"/>
                  <a:pt x="3945825" y="29271"/>
                </a:cubicBezTo>
                <a:cubicBezTo>
                  <a:pt x="4010625" y="30796"/>
                  <a:pt x="4075806" y="44137"/>
                  <a:pt x="4140224" y="32193"/>
                </a:cubicBezTo>
                <a:cubicBezTo>
                  <a:pt x="4241744" y="13389"/>
                  <a:pt x="4342120" y="20631"/>
                  <a:pt x="4443766" y="31177"/>
                </a:cubicBezTo>
                <a:cubicBezTo>
                  <a:pt x="4638419" y="51507"/>
                  <a:pt x="4832945" y="61290"/>
                  <a:pt x="5026708" y="23172"/>
                </a:cubicBezTo>
                <a:cubicBezTo>
                  <a:pt x="5086807" y="11229"/>
                  <a:pt x="5146524" y="4368"/>
                  <a:pt x="5207640" y="20377"/>
                </a:cubicBezTo>
                <a:cubicBezTo>
                  <a:pt x="5234626" y="26539"/>
                  <a:pt x="5262719" y="26019"/>
                  <a:pt x="5289465" y="18853"/>
                </a:cubicBezTo>
                <a:cubicBezTo>
                  <a:pt x="5334113" y="9000"/>
                  <a:pt x="5379435" y="2999"/>
                  <a:pt x="5424937" y="874"/>
                </a:cubicBezTo>
                <a:close/>
              </a:path>
            </a:pathLst>
          </a:cu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A81F26-3D81-773F-B7F0-B807C7DD7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24600" y="1802741"/>
            <a:ext cx="5638800" cy="4114800"/>
          </a:xfrm>
        </p:spPr>
      </p:pic>
    </p:spTree>
    <p:extLst>
      <p:ext uri="{BB962C8B-B14F-4D97-AF65-F5344CB8AC3E}">
        <p14:creationId xmlns:p14="http://schemas.microsoft.com/office/powerpoint/2010/main" val="3843689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22C130-B974-51B3-B573-CB594EDA5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116">
            <a:extLst>
              <a:ext uri="{FF2B5EF4-FFF2-40B4-BE49-F238E27FC236}">
                <a16:creationId xmlns:a16="http://schemas.microsoft.com/office/drawing/2014/main" id="{7494E5F5-DFAB-75F9-8435-37E8674B8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E96E7ED7-54E6-DBB9-8C7E-C04BC8FD3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66FFFD-FA11-935A-D08A-D4B5D3A0B2C1}"/>
              </a:ext>
            </a:extLst>
          </p:cNvPr>
          <p:cNvSpPr txBox="1"/>
          <p:nvPr/>
        </p:nvSpPr>
        <p:spPr>
          <a:xfrm>
            <a:off x="730655" y="36530"/>
            <a:ext cx="10908792" cy="1069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MODEL INITIAL EVALUATION</a:t>
            </a:r>
          </a:p>
        </p:txBody>
      </p:sp>
      <p:pic>
        <p:nvPicPr>
          <p:cNvPr id="8" name="Picture 7" descr="A graph of a graph showing a line of traffic&#10;&#10;AI-generated content may be incorrect.">
            <a:extLst>
              <a:ext uri="{FF2B5EF4-FFF2-40B4-BE49-F238E27FC236}">
                <a16:creationId xmlns:a16="http://schemas.microsoft.com/office/drawing/2014/main" id="{03F7EFAB-815E-ABBD-E080-CDBA9D0B2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0" y="981635"/>
            <a:ext cx="5840534" cy="4359835"/>
          </a:xfrm>
          <a:prstGeom prst="rect">
            <a:avLst/>
          </a:prstGeom>
        </p:spPr>
      </p:pic>
      <p:pic>
        <p:nvPicPr>
          <p:cNvPr id="4" name="Content Placeholder 3" descr="A graph with orange dots&#10;&#10;AI-generated content may be incorrect.">
            <a:extLst>
              <a:ext uri="{FF2B5EF4-FFF2-40B4-BE49-F238E27FC236}">
                <a16:creationId xmlns:a16="http://schemas.microsoft.com/office/drawing/2014/main" id="{0D1E4204-F22A-6B91-F730-C326BE10A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85538" y="1715498"/>
            <a:ext cx="5509647" cy="4114800"/>
          </a:xfrm>
        </p:spPr>
      </p:pic>
    </p:spTree>
    <p:extLst>
      <p:ext uri="{BB962C8B-B14F-4D97-AF65-F5344CB8AC3E}">
        <p14:creationId xmlns:p14="http://schemas.microsoft.com/office/powerpoint/2010/main" val="2745616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61F07B-97E6-B620-A3C7-6106D88E6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116">
            <a:extLst>
              <a:ext uri="{FF2B5EF4-FFF2-40B4-BE49-F238E27FC236}">
                <a16:creationId xmlns:a16="http://schemas.microsoft.com/office/drawing/2014/main" id="{AE7FE0A1-8139-06C7-D3BD-0ED96C9EF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DD01DBF1-617B-7005-F13D-F08961EAB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7CF721-60E7-09E7-086C-43144ABCCA57}"/>
              </a:ext>
            </a:extLst>
          </p:cNvPr>
          <p:cNvSpPr txBox="1"/>
          <p:nvPr/>
        </p:nvSpPr>
        <p:spPr>
          <a:xfrm>
            <a:off x="730655" y="36530"/>
            <a:ext cx="10908792" cy="1069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MODEL INITIAL EVALUATION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BE5C01-1DB4-9EA3-0A91-FD424B17D3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10616" y="1331257"/>
            <a:ext cx="612475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0814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D354C8-1788-8292-69D8-9287B41A6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11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DB96D4-E8EA-7984-BB4E-E31010F4AC9C}"/>
              </a:ext>
            </a:extLst>
          </p:cNvPr>
          <p:cNvSpPr txBox="1"/>
          <p:nvPr/>
        </p:nvSpPr>
        <p:spPr>
          <a:xfrm>
            <a:off x="639654" y="928394"/>
            <a:ext cx="10909643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1000"/>
              </a:spcBef>
            </a:pPr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MODEL INITIAL EVALUATION</a:t>
            </a:r>
          </a:p>
        </p:txBody>
      </p:sp>
      <p:sp>
        <p:nvSpPr>
          <p:cNvPr id="121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7D0A81"/>
          </a:solidFill>
          <a:ln w="38100" cap="rnd">
            <a:solidFill>
              <a:srgbClr val="7D0A8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graph with purple squares&#10;&#10;AI-generated content may be incorrect.">
            <a:extLst>
              <a:ext uri="{FF2B5EF4-FFF2-40B4-BE49-F238E27FC236}">
                <a16:creationId xmlns:a16="http://schemas.microsoft.com/office/drawing/2014/main" id="{0DC5BA93-3B27-2BA5-A577-D6F4631610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993" y="1691640"/>
            <a:ext cx="5864509" cy="3474720"/>
          </a:xfrm>
          <a:prstGeom prst="rect">
            <a:avLst/>
          </a:prstGeom>
        </p:spPr>
      </p:pic>
      <p:pic>
        <p:nvPicPr>
          <p:cNvPr id="10" name="Picture 9" descr="A graph with a bar graph&#10;&#10;AI-generated content may be incorrect.">
            <a:extLst>
              <a:ext uri="{FF2B5EF4-FFF2-40B4-BE49-F238E27FC236}">
                <a16:creationId xmlns:a16="http://schemas.microsoft.com/office/drawing/2014/main" id="{5EF45857-534B-8FE6-EAB5-3F14959C3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849" y="2967519"/>
            <a:ext cx="6148552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984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93BBCC-ED7D-2DD2-69D8-4637E211A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95B1FC96-0749-41C9-BAED-E089E7714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1BB696-B616-F4B5-9367-77E60EB44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87672"/>
            <a:ext cx="5063647" cy="28104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>
                <a:latin typeface="Times New Roman"/>
                <a:cs typeface="Times New Roman"/>
              </a:rPr>
              <a:t>OPTIMISER</a:t>
            </a:r>
            <a:r>
              <a:rPr lang="en-US" sz="4000" b="1" u="none" strike="noStrike">
                <a:effectLst/>
                <a:latin typeface="Times New Roman"/>
                <a:cs typeface="Times New Roman"/>
              </a:rPr>
              <a:t> (SGD REGRESSOR)</a:t>
            </a:r>
            <a:endParaRPr lang="en-US" sz="4000" b="1">
              <a:latin typeface="Times New Roman"/>
              <a:cs typeface="Times New Roman"/>
            </a:endParaRPr>
          </a:p>
        </p:txBody>
      </p:sp>
      <p:pic>
        <p:nvPicPr>
          <p:cNvPr id="4" name="Content Placeholder 3" descr="Aesthetic liquid watercolor and ink">
            <a:extLst>
              <a:ext uri="{FF2B5EF4-FFF2-40B4-BE49-F238E27FC236}">
                <a16:creationId xmlns:a16="http://schemas.microsoft.com/office/drawing/2014/main" id="{CA4C8138-1386-6A65-3F44-07D8C93545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986"/>
          <a:stretch/>
        </p:blipFill>
        <p:spPr>
          <a:xfrm>
            <a:off x="5" y="10"/>
            <a:ext cx="6005375" cy="4196271"/>
          </a:xfrm>
          <a:custGeom>
            <a:avLst/>
            <a:gdLst/>
            <a:ahLst/>
            <a:cxnLst/>
            <a:rect l="l" t="t" r="r" b="b"/>
            <a:pathLst>
              <a:path w="6005375" h="4196281">
                <a:moveTo>
                  <a:pt x="0" y="0"/>
                </a:moveTo>
                <a:lnTo>
                  <a:pt x="6000672" y="0"/>
                </a:lnTo>
                <a:lnTo>
                  <a:pt x="5998730" y="19709"/>
                </a:lnTo>
                <a:cubicBezTo>
                  <a:pt x="6001245" y="280059"/>
                  <a:pt x="5986415" y="540409"/>
                  <a:pt x="5999656" y="800631"/>
                </a:cubicBezTo>
                <a:cubicBezTo>
                  <a:pt x="6009855" y="1001996"/>
                  <a:pt x="6003364" y="1203233"/>
                  <a:pt x="5999656" y="1404471"/>
                </a:cubicBezTo>
                <a:cubicBezTo>
                  <a:pt x="5992506" y="1790420"/>
                  <a:pt x="6003364" y="2175860"/>
                  <a:pt x="5998730" y="2561300"/>
                </a:cubicBezTo>
                <a:cubicBezTo>
                  <a:pt x="5996744" y="2732154"/>
                  <a:pt x="5998994" y="2902754"/>
                  <a:pt x="6003364" y="3073609"/>
                </a:cubicBezTo>
                <a:cubicBezTo>
                  <a:pt x="6009720" y="3317560"/>
                  <a:pt x="5999923" y="3561638"/>
                  <a:pt x="5989197" y="3805463"/>
                </a:cubicBezTo>
                <a:cubicBezTo>
                  <a:pt x="5985594" y="3872508"/>
                  <a:pt x="5984647" y="3939633"/>
                  <a:pt x="5986348" y="4006695"/>
                </a:cubicBezTo>
                <a:lnTo>
                  <a:pt x="5997254" y="4174633"/>
                </a:lnTo>
                <a:lnTo>
                  <a:pt x="5951601" y="4176620"/>
                </a:lnTo>
                <a:cubicBezTo>
                  <a:pt x="5886702" y="4176651"/>
                  <a:pt x="5821788" y="4174749"/>
                  <a:pt x="5756905" y="4173480"/>
                </a:cubicBezTo>
                <a:cubicBezTo>
                  <a:pt x="5518559" y="4169040"/>
                  <a:pt x="5280086" y="4173480"/>
                  <a:pt x="5042247" y="4150774"/>
                </a:cubicBezTo>
                <a:cubicBezTo>
                  <a:pt x="4977618" y="4144622"/>
                  <a:pt x="4912546" y="4140690"/>
                  <a:pt x="4847600" y="4141467"/>
                </a:cubicBezTo>
                <a:cubicBezTo>
                  <a:pt x="4782655" y="4142244"/>
                  <a:pt x="4717835" y="4147730"/>
                  <a:pt x="4653713" y="4160414"/>
                </a:cubicBezTo>
                <a:cubicBezTo>
                  <a:pt x="4446571" y="4200625"/>
                  <a:pt x="4238796" y="4203162"/>
                  <a:pt x="4029497" y="4186925"/>
                </a:cubicBezTo>
                <a:cubicBezTo>
                  <a:pt x="3943621" y="4180203"/>
                  <a:pt x="3857746" y="4169040"/>
                  <a:pt x="3771489" y="4171196"/>
                </a:cubicBezTo>
                <a:cubicBezTo>
                  <a:pt x="3623585" y="4175129"/>
                  <a:pt x="3475554" y="4167137"/>
                  <a:pt x="3327523" y="4169167"/>
                </a:cubicBezTo>
                <a:cubicBezTo>
                  <a:pt x="3323528" y="4169738"/>
                  <a:pt x="3319443" y="4169205"/>
                  <a:pt x="3315727" y="4167645"/>
                </a:cubicBezTo>
                <a:cubicBezTo>
                  <a:pt x="3278941" y="4142402"/>
                  <a:pt x="3238603" y="4152169"/>
                  <a:pt x="3200549" y="4158765"/>
                </a:cubicBezTo>
                <a:cubicBezTo>
                  <a:pt x="3074082" y="4180710"/>
                  <a:pt x="2947742" y="4191492"/>
                  <a:pt x="2819246" y="4174494"/>
                </a:cubicBezTo>
                <a:cubicBezTo>
                  <a:pt x="2696546" y="4156698"/>
                  <a:pt x="2572096" y="4154478"/>
                  <a:pt x="2448851" y="4167898"/>
                </a:cubicBezTo>
                <a:cubicBezTo>
                  <a:pt x="2279383" y="4187687"/>
                  <a:pt x="2110549" y="4183501"/>
                  <a:pt x="1941462" y="4167898"/>
                </a:cubicBezTo>
                <a:cubicBezTo>
                  <a:pt x="1872837" y="4161556"/>
                  <a:pt x="1803198" y="4150774"/>
                  <a:pt x="1735208" y="4166630"/>
                </a:cubicBezTo>
                <a:cubicBezTo>
                  <a:pt x="1651489" y="4186038"/>
                  <a:pt x="1568023" y="4179695"/>
                  <a:pt x="1484050" y="4175382"/>
                </a:cubicBezTo>
                <a:cubicBezTo>
                  <a:pt x="1377752" y="4169801"/>
                  <a:pt x="1271708" y="4153692"/>
                  <a:pt x="1165029" y="4166376"/>
                </a:cubicBezTo>
                <a:cubicBezTo>
                  <a:pt x="1115685" y="4172211"/>
                  <a:pt x="1066722" y="4181471"/>
                  <a:pt x="1016744" y="4179061"/>
                </a:cubicBezTo>
                <a:cubicBezTo>
                  <a:pt x="878481" y="4172719"/>
                  <a:pt x="740344" y="4165235"/>
                  <a:pt x="601826" y="4166376"/>
                </a:cubicBezTo>
                <a:cubicBezTo>
                  <a:pt x="543857" y="4166757"/>
                  <a:pt x="486268" y="4168659"/>
                  <a:pt x="428553" y="4172845"/>
                </a:cubicBezTo>
                <a:cubicBezTo>
                  <a:pt x="320859" y="4180710"/>
                  <a:pt x="213546" y="4170055"/>
                  <a:pt x="106234" y="4166249"/>
                </a:cubicBezTo>
                <a:lnTo>
                  <a:pt x="0" y="4171008"/>
                </a:lnTo>
                <a:close/>
              </a:path>
            </a:pathLst>
          </a:custGeom>
        </p:spPr>
      </p:pic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2B9A342-44C7-D355-97CA-29A7455236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759" b="-2"/>
          <a:stretch/>
        </p:blipFill>
        <p:spPr>
          <a:xfrm>
            <a:off x="6185045" y="10"/>
            <a:ext cx="6006950" cy="4187662"/>
          </a:xfrm>
          <a:custGeom>
            <a:avLst/>
            <a:gdLst/>
            <a:ahLst/>
            <a:cxnLst/>
            <a:rect l="l" t="t" r="r" b="b"/>
            <a:pathLst>
              <a:path w="6006950" h="4187672">
                <a:moveTo>
                  <a:pt x="9223" y="0"/>
                </a:moveTo>
                <a:lnTo>
                  <a:pt x="6006950" y="0"/>
                </a:lnTo>
                <a:lnTo>
                  <a:pt x="6006950" y="4169490"/>
                </a:lnTo>
                <a:lnTo>
                  <a:pt x="5787907" y="4174448"/>
                </a:lnTo>
                <a:cubicBezTo>
                  <a:pt x="5713866" y="4173475"/>
                  <a:pt x="5639861" y="4169853"/>
                  <a:pt x="5566029" y="4163587"/>
                </a:cubicBezTo>
                <a:cubicBezTo>
                  <a:pt x="5458843" y="4155595"/>
                  <a:pt x="5350768" y="4144559"/>
                  <a:pt x="5244343" y="4164855"/>
                </a:cubicBezTo>
                <a:cubicBezTo>
                  <a:pt x="5127517" y="4187307"/>
                  <a:pt x="5010817" y="4187434"/>
                  <a:pt x="4892977" y="4181726"/>
                </a:cubicBezTo>
                <a:cubicBezTo>
                  <a:pt x="4792260" y="4176906"/>
                  <a:pt x="4691923" y="4151536"/>
                  <a:pt x="4590445" y="4178301"/>
                </a:cubicBezTo>
                <a:cubicBezTo>
                  <a:pt x="4580348" y="4179772"/>
                  <a:pt x="4570061" y="4179341"/>
                  <a:pt x="4560128" y="4177032"/>
                </a:cubicBezTo>
                <a:cubicBezTo>
                  <a:pt x="4449137" y="4161684"/>
                  <a:pt x="4337384" y="4174242"/>
                  <a:pt x="4226013" y="4169929"/>
                </a:cubicBezTo>
                <a:cubicBezTo>
                  <a:pt x="4174640" y="4167899"/>
                  <a:pt x="4122252" y="4169041"/>
                  <a:pt x="4071513" y="4163587"/>
                </a:cubicBezTo>
                <a:cubicBezTo>
                  <a:pt x="3955067" y="4151156"/>
                  <a:pt x="3838874" y="4144559"/>
                  <a:pt x="3723697" y="4173861"/>
                </a:cubicBezTo>
                <a:cubicBezTo>
                  <a:pt x="3690082" y="4181764"/>
                  <a:pt x="3655732" y="4186013"/>
                  <a:pt x="3621204" y="4186546"/>
                </a:cubicBezTo>
                <a:cubicBezTo>
                  <a:pt x="3508437" y="4190605"/>
                  <a:pt x="3396050" y="4182867"/>
                  <a:pt x="3283664" y="4176525"/>
                </a:cubicBezTo>
                <a:cubicBezTo>
                  <a:pt x="3205652" y="4172085"/>
                  <a:pt x="3127768" y="4162445"/>
                  <a:pt x="3049630" y="4170563"/>
                </a:cubicBezTo>
                <a:cubicBezTo>
                  <a:pt x="3004218" y="4175257"/>
                  <a:pt x="2958427" y="4175257"/>
                  <a:pt x="2913015" y="4170563"/>
                </a:cubicBezTo>
                <a:cubicBezTo>
                  <a:pt x="2829321" y="4160758"/>
                  <a:pt x="2744879" y="4158931"/>
                  <a:pt x="2660842" y="4165109"/>
                </a:cubicBezTo>
                <a:cubicBezTo>
                  <a:pt x="2535390" y="4175891"/>
                  <a:pt x="2410065" y="4184897"/>
                  <a:pt x="2284232" y="4167773"/>
                </a:cubicBezTo>
                <a:cubicBezTo>
                  <a:pt x="2212868" y="4156559"/>
                  <a:pt x="2140312" y="4155240"/>
                  <a:pt x="2068592" y="4163840"/>
                </a:cubicBezTo>
                <a:cubicBezTo>
                  <a:pt x="1897729" y="4187814"/>
                  <a:pt x="1726485" y="4180077"/>
                  <a:pt x="1555241" y="4170183"/>
                </a:cubicBezTo>
                <a:cubicBezTo>
                  <a:pt x="1440824" y="4163460"/>
                  <a:pt x="1325901" y="4151156"/>
                  <a:pt x="1211738" y="4167392"/>
                </a:cubicBezTo>
                <a:cubicBezTo>
                  <a:pt x="1066118" y="4187688"/>
                  <a:pt x="920370" y="4180965"/>
                  <a:pt x="774368" y="4175003"/>
                </a:cubicBezTo>
                <a:cubicBezTo>
                  <a:pt x="667182" y="4170563"/>
                  <a:pt x="559869" y="4157117"/>
                  <a:pt x="452430" y="4173734"/>
                </a:cubicBezTo>
                <a:cubicBezTo>
                  <a:pt x="441369" y="4175244"/>
                  <a:pt x="430117" y="4174115"/>
                  <a:pt x="419576" y="4170436"/>
                </a:cubicBezTo>
                <a:cubicBezTo>
                  <a:pt x="378807" y="4157016"/>
                  <a:pt x="335096" y="4155215"/>
                  <a:pt x="293363" y="4165236"/>
                </a:cubicBezTo>
                <a:cubicBezTo>
                  <a:pt x="216367" y="4182106"/>
                  <a:pt x="139497" y="4189463"/>
                  <a:pt x="61105" y="4174115"/>
                </a:cubicBezTo>
                <a:lnTo>
                  <a:pt x="13323" y="4171265"/>
                </a:lnTo>
                <a:lnTo>
                  <a:pt x="28554" y="3843045"/>
                </a:lnTo>
                <a:cubicBezTo>
                  <a:pt x="30457" y="3722610"/>
                  <a:pt x="27412" y="3602256"/>
                  <a:pt x="15626" y="3482187"/>
                </a:cubicBezTo>
                <a:cubicBezTo>
                  <a:pt x="-847" y="3335690"/>
                  <a:pt x="-4304" y="3188124"/>
                  <a:pt x="5296" y="3041068"/>
                </a:cubicBezTo>
                <a:cubicBezTo>
                  <a:pt x="11786" y="2956911"/>
                  <a:pt x="18539" y="2872754"/>
                  <a:pt x="22776" y="2788472"/>
                </a:cubicBezTo>
                <a:cubicBezTo>
                  <a:pt x="28180" y="2668580"/>
                  <a:pt x="25173" y="2548474"/>
                  <a:pt x="13771" y="2428964"/>
                </a:cubicBezTo>
                <a:cubicBezTo>
                  <a:pt x="4237" y="2337829"/>
                  <a:pt x="3177" y="2246070"/>
                  <a:pt x="10593" y="2154757"/>
                </a:cubicBezTo>
                <a:cubicBezTo>
                  <a:pt x="25690" y="1999286"/>
                  <a:pt x="9931" y="1843813"/>
                  <a:pt x="5032" y="1688466"/>
                </a:cubicBezTo>
                <a:cubicBezTo>
                  <a:pt x="-3577" y="1402691"/>
                  <a:pt x="20393" y="1117045"/>
                  <a:pt x="9666" y="831270"/>
                </a:cubicBezTo>
                <a:cubicBezTo>
                  <a:pt x="3841" y="689908"/>
                  <a:pt x="16420" y="548673"/>
                  <a:pt x="9666" y="407311"/>
                </a:cubicBezTo>
                <a:cubicBezTo>
                  <a:pt x="4105" y="306755"/>
                  <a:pt x="397" y="206200"/>
                  <a:pt x="4105" y="105518"/>
                </a:cubicBezTo>
                <a:cubicBezTo>
                  <a:pt x="5164" y="78059"/>
                  <a:pt x="5826" y="50473"/>
                  <a:pt x="9534" y="23396"/>
                </a:cubicBezTo>
                <a:close/>
              </a:path>
            </a:pathLst>
          </a:cu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4562856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rgbClr val="D35283"/>
          </a:solidFill>
          <a:ln w="34925">
            <a:solidFill>
              <a:srgbClr val="D35283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number on a white background&#10;&#10;AI-generated content may be incorrect.">
            <a:extLst>
              <a:ext uri="{FF2B5EF4-FFF2-40B4-BE49-F238E27FC236}">
                <a16:creationId xmlns:a16="http://schemas.microsoft.com/office/drawing/2014/main" id="{8AE13127-58C8-BE75-2EC4-32A57FC243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460720" y="4608576"/>
            <a:ext cx="7542884" cy="155448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94A9BF-CC2A-8D9A-996F-22235A6CB507}"/>
              </a:ext>
            </a:extLst>
          </p:cNvPr>
          <p:cNvSpPr txBox="1"/>
          <p:nvPr/>
        </p:nvSpPr>
        <p:spPr>
          <a:xfrm>
            <a:off x="0" y="779929"/>
            <a:ext cx="600537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SGD Regressor to apply stochastic gradient descent for optimizing model parameters and minimizing prediction errors.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Standardized features to ensure stable convergence.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323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8E31CF-3D39-0545-5E53-2E9E0F30F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3AAC18D8-EDAB-9781-60DD-8CEC92C7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esthetic liquid watercolor and ink">
            <a:extLst>
              <a:ext uri="{FF2B5EF4-FFF2-40B4-BE49-F238E27FC236}">
                <a16:creationId xmlns:a16="http://schemas.microsoft.com/office/drawing/2014/main" id="{CDA7A28E-D13F-97B9-267B-E0DA9722AC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662" b="6875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7F34AD-0C67-240A-411C-47A4755D6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2637" y="1021831"/>
            <a:ext cx="9144904" cy="514145"/>
          </a:xfrm>
        </p:spPr>
        <p:txBody>
          <a:bodyPr>
            <a:normAutofit fontScale="90000"/>
          </a:bodyPr>
          <a:lstStyle/>
          <a:p>
            <a:r>
              <a:rPr lang="en-US" sz="4000" b="1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 TUNING</a:t>
            </a:r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6">
            <a:extLst>
              <a:ext uri="{FF2B5EF4-FFF2-40B4-BE49-F238E27FC236}">
                <a16:creationId xmlns:a16="http://schemas.microsoft.com/office/drawing/2014/main" id="{BC439EDE-8F6C-998D-69D9-04B1211E4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E036A03-1EBD-E6C7-000A-21684EA92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0480"/>
            <a:ext cx="12021671" cy="5037510"/>
          </a:xfrm>
        </p:spPr>
        <p:txBody>
          <a:bodyPr>
            <a:normAutofit fontScale="70000" lnSpcReduction="20000"/>
          </a:bodyPr>
          <a:lstStyle/>
          <a:p>
            <a:pPr algn="l">
              <a:buNone/>
            </a:pPr>
            <a:r>
              <a:rPr lang="en-US" sz="3200" b="1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Models Tuned: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Regressor: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320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Tuned </a:t>
            </a:r>
            <a:r>
              <a:rPr lang="en-US" sz="3200" u="none" strike="noStrike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max_depth</a:t>
            </a:r>
            <a:r>
              <a:rPr lang="en-US" sz="320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3200" u="none" strike="noStrike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min_samples_leaf</a:t>
            </a:r>
            <a:r>
              <a:rPr lang="en-US" sz="320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3200" u="none" strike="noStrike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min_samples_split</a:t>
            </a:r>
            <a:br>
              <a:rPr lang="en-US" sz="320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(using </a:t>
            </a:r>
            <a:r>
              <a:rPr lang="en-US" sz="3200" u="none" strike="noStrike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en-US" sz="320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K-Nearest Neighbors (KNN) Regressor: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320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Tuned </a:t>
            </a:r>
            <a:r>
              <a:rPr lang="en-US" sz="3200" u="none" strike="noStrike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n_neighbors</a:t>
            </a:r>
            <a:r>
              <a:rPr lang="en-US" sz="320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weights</a:t>
            </a:r>
            <a:br>
              <a:rPr lang="en-US" sz="320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(using </a:t>
            </a:r>
            <a:r>
              <a:rPr lang="en-US" sz="3200" u="none" strike="noStrike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en-US" sz="320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320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SGD Regressor: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320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Adjusted </a:t>
            </a:r>
            <a:r>
              <a:rPr lang="en-US" sz="3200" u="none" strike="noStrike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max_iter</a:t>
            </a:r>
            <a:r>
              <a:rPr lang="en-US" sz="320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manually for convergence</a:t>
            </a:r>
          </a:p>
          <a:p>
            <a:pPr algn="l">
              <a:buNone/>
            </a:pPr>
            <a:r>
              <a:rPr lang="en-US" sz="3200" b="1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Tuning Method: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u="none" strike="noStrike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en-US" sz="320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used to find best hyperparameters systematically.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5-Fold Cross-Validation was applied during tuning.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813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2B6CBA-9B66-290C-A525-C44E7CB73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3F05DF-8852-FAA9-246D-2F4EADDA7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8815" y="647790"/>
            <a:ext cx="7177634" cy="1533049"/>
          </a:xfrm>
        </p:spPr>
        <p:txBody>
          <a:bodyPr anchor="b">
            <a:normAutofit/>
          </a:bodyPr>
          <a:lstStyle/>
          <a:p>
            <a:r>
              <a:rPr lang="en-US" sz="4000" b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DATASET OVERVIEW</a:t>
            </a:r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D35283"/>
          </a:solidFill>
          <a:ln w="38100" cap="rnd">
            <a:solidFill>
              <a:srgbClr val="D35283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CBD9B8-445F-BCF9-954D-8B410602D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796" y="2668193"/>
            <a:ext cx="6672796" cy="271626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1400">
                <a:latin typeface="Times New Roman"/>
                <a:cs typeface="Times New Roman"/>
              </a:rPr>
              <a:t>Dataset Name: NYC Traffic Volume Counts</a:t>
            </a:r>
          </a:p>
          <a:p>
            <a:pPr>
              <a:buNone/>
            </a:pPr>
            <a:br>
              <a:rPr lang="en-US" sz="1400">
                <a:latin typeface="Times New Roman"/>
                <a:cs typeface="Times New Roman"/>
              </a:rPr>
            </a:br>
            <a:r>
              <a:rPr lang="en-US" sz="1400">
                <a:latin typeface="Times New Roman"/>
                <a:cs typeface="Times New Roman"/>
              </a:rPr>
              <a:t>Source: City of New York Open Data</a:t>
            </a:r>
          </a:p>
          <a:p>
            <a:pPr>
              <a:buNone/>
            </a:pPr>
            <a:r>
              <a:rPr lang="en-US" sz="1400">
                <a:latin typeface="Times New Roman"/>
                <a:cs typeface="Times New Roman"/>
              </a:rPr>
              <a:t>Link: </a:t>
            </a:r>
            <a:r>
              <a:rPr lang="en-US" sz="1400">
                <a:latin typeface="Times New Roman"/>
                <a:cs typeface="Times New Roman"/>
                <a:hlinkClick r:id="rId2"/>
              </a:rPr>
              <a:t>NYC Traffic Volume Counts Dataset</a:t>
            </a:r>
            <a:endParaRPr lang="en-US" sz="140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>
                <a:latin typeface="Times New Roman"/>
                <a:cs typeface="Times New Roman"/>
              </a:rPr>
              <a:t>Features Available:</a:t>
            </a:r>
          </a:p>
          <a:p>
            <a:r>
              <a:rPr lang="en-US" sz="1400">
                <a:latin typeface="Times New Roman"/>
                <a:cs typeface="Times New Roman"/>
              </a:rPr>
              <a:t>Date and Time</a:t>
            </a:r>
          </a:p>
          <a:p>
            <a:r>
              <a:rPr lang="en-US" sz="1400">
                <a:latin typeface="Times New Roman"/>
                <a:cs typeface="Times New Roman"/>
              </a:rPr>
              <a:t>Traffic Volume</a:t>
            </a:r>
          </a:p>
          <a:p>
            <a:r>
              <a:rPr lang="en-US" sz="1400">
                <a:latin typeface="Times New Roman"/>
                <a:cs typeface="Times New Roman"/>
              </a:rPr>
              <a:t>Location (Street, Cross Street, Borough)</a:t>
            </a:r>
          </a:p>
          <a:p>
            <a:pPr>
              <a:buNone/>
            </a:pPr>
            <a:r>
              <a:rPr lang="en-US" sz="1400">
                <a:latin typeface="Times New Roman"/>
                <a:cs typeface="Times New Roman"/>
              </a:rPr>
              <a:t>Use in Project:</a:t>
            </a:r>
          </a:p>
          <a:p>
            <a:r>
              <a:rPr lang="en-US" sz="1400">
                <a:latin typeface="Times New Roman"/>
                <a:cs typeface="Times New Roman"/>
              </a:rPr>
              <a:t>Classify traffic level (multiclass classification)</a:t>
            </a:r>
          </a:p>
          <a:p>
            <a:r>
              <a:rPr lang="en-US" sz="1400">
                <a:latin typeface="Times New Roman"/>
                <a:cs typeface="Times New Roman"/>
              </a:rPr>
              <a:t>Predict traffic volume (regression)</a:t>
            </a:r>
          </a:p>
          <a:p>
            <a:pPr>
              <a:buNone/>
            </a:pPr>
            <a:endParaRPr lang="en-US" sz="600"/>
          </a:p>
        </p:txBody>
      </p:sp>
      <p:pic>
        <p:nvPicPr>
          <p:cNvPr id="4" name="Content Placeholder 3" descr="Aesthetic liquid watercolor and ink">
            <a:extLst>
              <a:ext uri="{FF2B5EF4-FFF2-40B4-BE49-F238E27FC236}">
                <a16:creationId xmlns:a16="http://schemas.microsoft.com/office/drawing/2014/main" id="{DE86D15E-B48A-CEE8-0258-BCACD074FC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615" r="43620"/>
          <a:stretch/>
        </p:blipFill>
        <p:spPr>
          <a:xfrm>
            <a:off x="-5644" y="10"/>
            <a:ext cx="4633929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35720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994451-0FE5-D43A-93E0-215108F98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ED06A1BD-9BE8-856E-0E2C-C8403B5B8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6A516A6D-3209-6B43-260A-2ECA70A602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F7BC68-9C36-F71C-5A78-B7AE22E56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7842"/>
            <a:ext cx="12188952" cy="995085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000" b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 TUNING</a:t>
            </a:r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 descr="Aesthetic liquid watercolor and ink">
            <a:extLst>
              <a:ext uri="{FF2B5EF4-FFF2-40B4-BE49-F238E27FC236}">
                <a16:creationId xmlns:a16="http://schemas.microsoft.com/office/drawing/2014/main" id="{D00F6297-CB94-6255-4562-8688DB7792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9345" b="24558"/>
          <a:stretch/>
        </p:blipFill>
        <p:spPr>
          <a:xfrm>
            <a:off x="20" y="2651757"/>
            <a:ext cx="12191980" cy="4206245"/>
          </a:xfrm>
          <a:custGeom>
            <a:avLst/>
            <a:gdLst/>
            <a:ahLst/>
            <a:cxnLst/>
            <a:rect l="l" t="t" r="r" b="b"/>
            <a:pathLst>
              <a:path w="12192000" h="4206245">
                <a:moveTo>
                  <a:pt x="7221828" y="879"/>
                </a:moveTo>
                <a:cubicBezTo>
                  <a:pt x="7321999" y="5084"/>
                  <a:pt x="7421080" y="23261"/>
                  <a:pt x="7520947" y="31075"/>
                </a:cubicBezTo>
                <a:cubicBezTo>
                  <a:pt x="7615987" y="38571"/>
                  <a:pt x="7711026" y="49499"/>
                  <a:pt x="7806574" y="34506"/>
                </a:cubicBezTo>
                <a:cubicBezTo>
                  <a:pt x="7900292" y="21762"/>
                  <a:pt x="7995077" y="18776"/>
                  <a:pt x="8089405" y="25612"/>
                </a:cubicBezTo>
                <a:cubicBezTo>
                  <a:pt x="8193720" y="30821"/>
                  <a:pt x="8297780" y="48101"/>
                  <a:pt x="8402730" y="33616"/>
                </a:cubicBezTo>
                <a:cubicBezTo>
                  <a:pt x="8415956" y="32269"/>
                  <a:pt x="8429310" y="34010"/>
                  <a:pt x="8441737" y="38699"/>
                </a:cubicBezTo>
                <a:cubicBezTo>
                  <a:pt x="8482535" y="52255"/>
                  <a:pt x="8526485" y="53094"/>
                  <a:pt x="8567778" y="41113"/>
                </a:cubicBezTo>
                <a:cubicBezTo>
                  <a:pt x="8619999" y="27213"/>
                  <a:pt x="8674837" y="26297"/>
                  <a:pt x="8727490" y="38445"/>
                </a:cubicBezTo>
                <a:cubicBezTo>
                  <a:pt x="8805758" y="55470"/>
                  <a:pt x="8884280" y="72242"/>
                  <a:pt x="8965724" y="58266"/>
                </a:cubicBezTo>
                <a:cubicBezTo>
                  <a:pt x="9013117" y="50261"/>
                  <a:pt x="9057079" y="30821"/>
                  <a:pt x="9103836" y="21673"/>
                </a:cubicBezTo>
                <a:cubicBezTo>
                  <a:pt x="9238517" y="-4628"/>
                  <a:pt x="9374470" y="3249"/>
                  <a:pt x="9510422" y="12143"/>
                </a:cubicBezTo>
                <a:cubicBezTo>
                  <a:pt x="9643198" y="20910"/>
                  <a:pt x="9775338" y="38952"/>
                  <a:pt x="9908876" y="36284"/>
                </a:cubicBezTo>
                <a:cubicBezTo>
                  <a:pt x="9937311" y="36500"/>
                  <a:pt x="9965684" y="38876"/>
                  <a:pt x="9993750" y="43400"/>
                </a:cubicBezTo>
                <a:cubicBezTo>
                  <a:pt x="10097938" y="57122"/>
                  <a:pt x="10202634" y="70082"/>
                  <a:pt x="10305678" y="42383"/>
                </a:cubicBezTo>
                <a:cubicBezTo>
                  <a:pt x="10398062" y="17340"/>
                  <a:pt x="10494461" y="10695"/>
                  <a:pt x="10589399" y="22816"/>
                </a:cubicBezTo>
                <a:cubicBezTo>
                  <a:pt x="10714411" y="39194"/>
                  <a:pt x="10840770" y="42777"/>
                  <a:pt x="10966507" y="33489"/>
                </a:cubicBezTo>
                <a:cubicBezTo>
                  <a:pt x="11005971" y="29563"/>
                  <a:pt x="11045651" y="28153"/>
                  <a:pt x="11085306" y="29296"/>
                </a:cubicBezTo>
                <a:cubicBezTo>
                  <a:pt x="11374490" y="42510"/>
                  <a:pt x="11664564" y="25103"/>
                  <a:pt x="11953240" y="55851"/>
                </a:cubicBezTo>
                <a:cubicBezTo>
                  <a:pt x="11998873" y="61232"/>
                  <a:pt x="12044817" y="61626"/>
                  <a:pt x="12090273" y="57111"/>
                </a:cubicBezTo>
                <a:lnTo>
                  <a:pt x="12192000" y="35723"/>
                </a:lnTo>
                <a:lnTo>
                  <a:pt x="12192000" y="4206245"/>
                </a:lnTo>
                <a:lnTo>
                  <a:pt x="0" y="4206245"/>
                </a:lnTo>
                <a:lnTo>
                  <a:pt x="0" y="36060"/>
                </a:lnTo>
                <a:lnTo>
                  <a:pt x="6227" y="34760"/>
                </a:lnTo>
                <a:cubicBezTo>
                  <a:pt x="22764" y="29906"/>
                  <a:pt x="39831" y="27085"/>
                  <a:pt x="57050" y="26374"/>
                </a:cubicBezTo>
                <a:cubicBezTo>
                  <a:pt x="189699" y="9729"/>
                  <a:pt x="322475" y="14176"/>
                  <a:pt x="455759" y="19640"/>
                </a:cubicBezTo>
                <a:cubicBezTo>
                  <a:pt x="687894" y="29042"/>
                  <a:pt x="920283" y="39969"/>
                  <a:pt x="1152799" y="36666"/>
                </a:cubicBezTo>
                <a:cubicBezTo>
                  <a:pt x="1388746" y="33235"/>
                  <a:pt x="1624184" y="40478"/>
                  <a:pt x="1859877" y="50007"/>
                </a:cubicBezTo>
                <a:cubicBezTo>
                  <a:pt x="1963175" y="53946"/>
                  <a:pt x="2067109" y="57884"/>
                  <a:pt x="2168755" y="28534"/>
                </a:cubicBezTo>
                <a:cubicBezTo>
                  <a:pt x="2191727" y="23159"/>
                  <a:pt x="2215678" y="23680"/>
                  <a:pt x="2238383" y="30059"/>
                </a:cubicBezTo>
                <a:cubicBezTo>
                  <a:pt x="2352481" y="56614"/>
                  <a:pt x="2467214" y="64491"/>
                  <a:pt x="2582583" y="38317"/>
                </a:cubicBezTo>
                <a:cubicBezTo>
                  <a:pt x="2715206" y="9602"/>
                  <a:pt x="2851717" y="3465"/>
                  <a:pt x="2986373" y="20148"/>
                </a:cubicBezTo>
                <a:cubicBezTo>
                  <a:pt x="3109493" y="33870"/>
                  <a:pt x="3233247" y="48736"/>
                  <a:pt x="3356620" y="37682"/>
                </a:cubicBezTo>
                <a:cubicBezTo>
                  <a:pt x="3551528" y="20148"/>
                  <a:pt x="3746180" y="35395"/>
                  <a:pt x="3941087" y="40096"/>
                </a:cubicBezTo>
                <a:cubicBezTo>
                  <a:pt x="4005887" y="41621"/>
                  <a:pt x="4071068" y="54962"/>
                  <a:pt x="4135486" y="43018"/>
                </a:cubicBezTo>
                <a:cubicBezTo>
                  <a:pt x="4237006" y="24214"/>
                  <a:pt x="4337382" y="31456"/>
                  <a:pt x="4439028" y="42002"/>
                </a:cubicBezTo>
                <a:cubicBezTo>
                  <a:pt x="4633681" y="62332"/>
                  <a:pt x="4828207" y="72115"/>
                  <a:pt x="5021970" y="33997"/>
                </a:cubicBezTo>
                <a:cubicBezTo>
                  <a:pt x="5082069" y="22054"/>
                  <a:pt x="5141786" y="15193"/>
                  <a:pt x="5202902" y="31202"/>
                </a:cubicBezTo>
                <a:cubicBezTo>
                  <a:pt x="5229888" y="37364"/>
                  <a:pt x="5257981" y="36844"/>
                  <a:pt x="5284727" y="29678"/>
                </a:cubicBezTo>
                <a:cubicBezTo>
                  <a:pt x="5374023" y="9971"/>
                  <a:pt x="5466013" y="5676"/>
                  <a:pt x="5556757" y="16972"/>
                </a:cubicBezTo>
                <a:cubicBezTo>
                  <a:pt x="5631597" y="24214"/>
                  <a:pt x="5706686" y="29296"/>
                  <a:pt x="5781523" y="36920"/>
                </a:cubicBezTo>
                <a:cubicBezTo>
                  <a:pt x="5814812" y="40350"/>
                  <a:pt x="5848485" y="27645"/>
                  <a:pt x="5881264" y="39334"/>
                </a:cubicBezTo>
                <a:cubicBezTo>
                  <a:pt x="5953687" y="65254"/>
                  <a:pt x="6027889" y="62585"/>
                  <a:pt x="6101074" y="48101"/>
                </a:cubicBezTo>
                <a:cubicBezTo>
                  <a:pt x="6253468" y="16133"/>
                  <a:pt x="6410016" y="8916"/>
                  <a:pt x="6564709" y="26755"/>
                </a:cubicBezTo>
                <a:cubicBezTo>
                  <a:pt x="6628873" y="35141"/>
                  <a:pt x="6693292" y="47847"/>
                  <a:pt x="6758599" y="35141"/>
                </a:cubicBezTo>
                <a:cubicBezTo>
                  <a:pt x="6764749" y="34048"/>
                  <a:pt x="6770937" y="36818"/>
                  <a:pt x="6774228" y="42129"/>
                </a:cubicBezTo>
                <a:cubicBezTo>
                  <a:pt x="6806500" y="81517"/>
                  <a:pt x="6848429" y="80246"/>
                  <a:pt x="6891248" y="67541"/>
                </a:cubicBezTo>
                <a:cubicBezTo>
                  <a:pt x="6919353" y="58837"/>
                  <a:pt x="6946899" y="48406"/>
                  <a:pt x="6973708" y="36284"/>
                </a:cubicBezTo>
                <a:cubicBezTo>
                  <a:pt x="7020644" y="16819"/>
                  <a:pt x="7070501" y="5308"/>
                  <a:pt x="7121223" y="2233"/>
                </a:cubicBezTo>
                <a:cubicBezTo>
                  <a:pt x="7154926" y="-372"/>
                  <a:pt x="7188437" y="-522"/>
                  <a:pt x="7221828" y="879"/>
                </a:cubicBez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3AABCC-0429-645D-35C0-6E997B9BD1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259" y="1690317"/>
            <a:ext cx="6759746" cy="4206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A66586-8DC3-C99D-9707-F8F78F6904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762794" y="2068158"/>
            <a:ext cx="536794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024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8C6077-7119-5952-DFF3-8F85E5C85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B9851A-865A-5732-2844-93282D064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 TUNING</a:t>
            </a:r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7070F8"/>
          </a:solidFill>
          <a:ln w="38100" cap="rnd">
            <a:solidFill>
              <a:srgbClr val="7070F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graph with orange and purple lines&#10;&#10;AI-generated content may be incorrect.">
            <a:extLst>
              <a:ext uri="{FF2B5EF4-FFF2-40B4-BE49-F238E27FC236}">
                <a16:creationId xmlns:a16="http://schemas.microsoft.com/office/drawing/2014/main" id="{979D2A26-084B-7864-D7A1-D9A7A2835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470" y="2111134"/>
            <a:ext cx="6121508" cy="3657600"/>
          </a:xfrm>
          <a:prstGeom prst="rect">
            <a:avLst/>
          </a:prstGeom>
        </p:spPr>
      </p:pic>
      <p:pic>
        <p:nvPicPr>
          <p:cNvPr id="5" name="Picture 4" descr="A graph with a green line&#10;&#10;AI-generated content may be incorrect.">
            <a:extLst>
              <a:ext uri="{FF2B5EF4-FFF2-40B4-BE49-F238E27FC236}">
                <a16:creationId xmlns:a16="http://schemas.microsoft.com/office/drawing/2014/main" id="{8979DA8F-5452-881E-0330-120872294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0984"/>
            <a:ext cx="6121508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71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D5758D-555F-AEA1-005F-1AECABE97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AF5FB322-F7F6-5A2C-7EEB-681CE8430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D41DA7F8-EF09-C9C7-4ABE-B5229F81F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D7D76F-1A59-6350-E53E-F528DF9AA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35849"/>
            <a:ext cx="12188952" cy="1757727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000" b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 TUNING</a:t>
            </a:r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 descr="Aesthetic liquid watercolor and ink">
            <a:extLst>
              <a:ext uri="{FF2B5EF4-FFF2-40B4-BE49-F238E27FC236}">
                <a16:creationId xmlns:a16="http://schemas.microsoft.com/office/drawing/2014/main" id="{4EDA05BE-9C29-F60B-E494-092E39AFF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9345" b="24558"/>
          <a:stretch/>
        </p:blipFill>
        <p:spPr>
          <a:xfrm>
            <a:off x="20" y="2651757"/>
            <a:ext cx="12191980" cy="4206245"/>
          </a:xfrm>
          <a:custGeom>
            <a:avLst/>
            <a:gdLst/>
            <a:ahLst/>
            <a:cxnLst/>
            <a:rect l="l" t="t" r="r" b="b"/>
            <a:pathLst>
              <a:path w="12192000" h="4206245">
                <a:moveTo>
                  <a:pt x="7221828" y="879"/>
                </a:moveTo>
                <a:cubicBezTo>
                  <a:pt x="7321999" y="5084"/>
                  <a:pt x="7421080" y="23261"/>
                  <a:pt x="7520947" y="31075"/>
                </a:cubicBezTo>
                <a:cubicBezTo>
                  <a:pt x="7615987" y="38571"/>
                  <a:pt x="7711026" y="49499"/>
                  <a:pt x="7806574" y="34506"/>
                </a:cubicBezTo>
                <a:cubicBezTo>
                  <a:pt x="7900292" y="21762"/>
                  <a:pt x="7995077" y="18776"/>
                  <a:pt x="8089405" y="25612"/>
                </a:cubicBezTo>
                <a:cubicBezTo>
                  <a:pt x="8193720" y="30821"/>
                  <a:pt x="8297780" y="48101"/>
                  <a:pt x="8402730" y="33616"/>
                </a:cubicBezTo>
                <a:cubicBezTo>
                  <a:pt x="8415956" y="32269"/>
                  <a:pt x="8429310" y="34010"/>
                  <a:pt x="8441737" y="38699"/>
                </a:cubicBezTo>
                <a:cubicBezTo>
                  <a:pt x="8482535" y="52255"/>
                  <a:pt x="8526485" y="53094"/>
                  <a:pt x="8567778" y="41113"/>
                </a:cubicBezTo>
                <a:cubicBezTo>
                  <a:pt x="8619999" y="27213"/>
                  <a:pt x="8674837" y="26297"/>
                  <a:pt x="8727490" y="38445"/>
                </a:cubicBezTo>
                <a:cubicBezTo>
                  <a:pt x="8805758" y="55470"/>
                  <a:pt x="8884280" y="72242"/>
                  <a:pt x="8965724" y="58266"/>
                </a:cubicBezTo>
                <a:cubicBezTo>
                  <a:pt x="9013117" y="50261"/>
                  <a:pt x="9057079" y="30821"/>
                  <a:pt x="9103836" y="21673"/>
                </a:cubicBezTo>
                <a:cubicBezTo>
                  <a:pt x="9238517" y="-4628"/>
                  <a:pt x="9374470" y="3249"/>
                  <a:pt x="9510422" y="12143"/>
                </a:cubicBezTo>
                <a:cubicBezTo>
                  <a:pt x="9643198" y="20910"/>
                  <a:pt x="9775338" y="38952"/>
                  <a:pt x="9908876" y="36284"/>
                </a:cubicBezTo>
                <a:cubicBezTo>
                  <a:pt x="9937311" y="36500"/>
                  <a:pt x="9965684" y="38876"/>
                  <a:pt x="9993750" y="43400"/>
                </a:cubicBezTo>
                <a:cubicBezTo>
                  <a:pt x="10097938" y="57122"/>
                  <a:pt x="10202634" y="70082"/>
                  <a:pt x="10305678" y="42383"/>
                </a:cubicBezTo>
                <a:cubicBezTo>
                  <a:pt x="10398062" y="17340"/>
                  <a:pt x="10494461" y="10695"/>
                  <a:pt x="10589399" y="22816"/>
                </a:cubicBezTo>
                <a:cubicBezTo>
                  <a:pt x="10714411" y="39194"/>
                  <a:pt x="10840770" y="42777"/>
                  <a:pt x="10966507" y="33489"/>
                </a:cubicBezTo>
                <a:cubicBezTo>
                  <a:pt x="11005971" y="29563"/>
                  <a:pt x="11045651" y="28153"/>
                  <a:pt x="11085306" y="29296"/>
                </a:cubicBezTo>
                <a:cubicBezTo>
                  <a:pt x="11374490" y="42510"/>
                  <a:pt x="11664564" y="25103"/>
                  <a:pt x="11953240" y="55851"/>
                </a:cubicBezTo>
                <a:cubicBezTo>
                  <a:pt x="11998873" y="61232"/>
                  <a:pt x="12044817" y="61626"/>
                  <a:pt x="12090273" y="57111"/>
                </a:cubicBezTo>
                <a:lnTo>
                  <a:pt x="12192000" y="35723"/>
                </a:lnTo>
                <a:lnTo>
                  <a:pt x="12192000" y="4206245"/>
                </a:lnTo>
                <a:lnTo>
                  <a:pt x="0" y="4206245"/>
                </a:lnTo>
                <a:lnTo>
                  <a:pt x="0" y="36060"/>
                </a:lnTo>
                <a:lnTo>
                  <a:pt x="6227" y="34760"/>
                </a:lnTo>
                <a:cubicBezTo>
                  <a:pt x="22764" y="29906"/>
                  <a:pt x="39831" y="27085"/>
                  <a:pt x="57050" y="26374"/>
                </a:cubicBezTo>
                <a:cubicBezTo>
                  <a:pt x="189699" y="9729"/>
                  <a:pt x="322475" y="14176"/>
                  <a:pt x="455759" y="19640"/>
                </a:cubicBezTo>
                <a:cubicBezTo>
                  <a:pt x="687894" y="29042"/>
                  <a:pt x="920283" y="39969"/>
                  <a:pt x="1152799" y="36666"/>
                </a:cubicBezTo>
                <a:cubicBezTo>
                  <a:pt x="1388746" y="33235"/>
                  <a:pt x="1624184" y="40478"/>
                  <a:pt x="1859877" y="50007"/>
                </a:cubicBezTo>
                <a:cubicBezTo>
                  <a:pt x="1963175" y="53946"/>
                  <a:pt x="2067109" y="57884"/>
                  <a:pt x="2168755" y="28534"/>
                </a:cubicBezTo>
                <a:cubicBezTo>
                  <a:pt x="2191727" y="23159"/>
                  <a:pt x="2215678" y="23680"/>
                  <a:pt x="2238383" y="30059"/>
                </a:cubicBezTo>
                <a:cubicBezTo>
                  <a:pt x="2352481" y="56614"/>
                  <a:pt x="2467214" y="64491"/>
                  <a:pt x="2582583" y="38317"/>
                </a:cubicBezTo>
                <a:cubicBezTo>
                  <a:pt x="2715206" y="9602"/>
                  <a:pt x="2851717" y="3465"/>
                  <a:pt x="2986373" y="20148"/>
                </a:cubicBezTo>
                <a:cubicBezTo>
                  <a:pt x="3109493" y="33870"/>
                  <a:pt x="3233247" y="48736"/>
                  <a:pt x="3356620" y="37682"/>
                </a:cubicBezTo>
                <a:cubicBezTo>
                  <a:pt x="3551528" y="20148"/>
                  <a:pt x="3746180" y="35395"/>
                  <a:pt x="3941087" y="40096"/>
                </a:cubicBezTo>
                <a:cubicBezTo>
                  <a:pt x="4005887" y="41621"/>
                  <a:pt x="4071068" y="54962"/>
                  <a:pt x="4135486" y="43018"/>
                </a:cubicBezTo>
                <a:cubicBezTo>
                  <a:pt x="4237006" y="24214"/>
                  <a:pt x="4337382" y="31456"/>
                  <a:pt x="4439028" y="42002"/>
                </a:cubicBezTo>
                <a:cubicBezTo>
                  <a:pt x="4633681" y="62332"/>
                  <a:pt x="4828207" y="72115"/>
                  <a:pt x="5021970" y="33997"/>
                </a:cubicBezTo>
                <a:cubicBezTo>
                  <a:pt x="5082069" y="22054"/>
                  <a:pt x="5141786" y="15193"/>
                  <a:pt x="5202902" y="31202"/>
                </a:cubicBezTo>
                <a:cubicBezTo>
                  <a:pt x="5229888" y="37364"/>
                  <a:pt x="5257981" y="36844"/>
                  <a:pt x="5284727" y="29678"/>
                </a:cubicBezTo>
                <a:cubicBezTo>
                  <a:pt x="5374023" y="9971"/>
                  <a:pt x="5466013" y="5676"/>
                  <a:pt x="5556757" y="16972"/>
                </a:cubicBezTo>
                <a:cubicBezTo>
                  <a:pt x="5631597" y="24214"/>
                  <a:pt x="5706686" y="29296"/>
                  <a:pt x="5781523" y="36920"/>
                </a:cubicBezTo>
                <a:cubicBezTo>
                  <a:pt x="5814812" y="40350"/>
                  <a:pt x="5848485" y="27645"/>
                  <a:pt x="5881264" y="39334"/>
                </a:cubicBezTo>
                <a:cubicBezTo>
                  <a:pt x="5953687" y="65254"/>
                  <a:pt x="6027889" y="62585"/>
                  <a:pt x="6101074" y="48101"/>
                </a:cubicBezTo>
                <a:cubicBezTo>
                  <a:pt x="6253468" y="16133"/>
                  <a:pt x="6410016" y="8916"/>
                  <a:pt x="6564709" y="26755"/>
                </a:cubicBezTo>
                <a:cubicBezTo>
                  <a:pt x="6628873" y="35141"/>
                  <a:pt x="6693292" y="47847"/>
                  <a:pt x="6758599" y="35141"/>
                </a:cubicBezTo>
                <a:cubicBezTo>
                  <a:pt x="6764749" y="34048"/>
                  <a:pt x="6770937" y="36818"/>
                  <a:pt x="6774228" y="42129"/>
                </a:cubicBezTo>
                <a:cubicBezTo>
                  <a:pt x="6806500" y="81517"/>
                  <a:pt x="6848429" y="80246"/>
                  <a:pt x="6891248" y="67541"/>
                </a:cubicBezTo>
                <a:cubicBezTo>
                  <a:pt x="6919353" y="58837"/>
                  <a:pt x="6946899" y="48406"/>
                  <a:pt x="6973708" y="36284"/>
                </a:cubicBezTo>
                <a:cubicBezTo>
                  <a:pt x="7020644" y="16819"/>
                  <a:pt x="7070501" y="5308"/>
                  <a:pt x="7121223" y="2233"/>
                </a:cubicBezTo>
                <a:cubicBezTo>
                  <a:pt x="7154926" y="-372"/>
                  <a:pt x="7188437" y="-522"/>
                  <a:pt x="7221828" y="879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3CE4EA-505C-B9C9-4D28-DDFD47088E1A}"/>
              </a:ext>
            </a:extLst>
          </p:cNvPr>
          <p:cNvSpPr txBox="1"/>
          <p:nvPr/>
        </p:nvSpPr>
        <p:spPr>
          <a:xfrm>
            <a:off x="295836" y="2770095"/>
            <a:ext cx="1161825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US" sz="2400" b="1" u="none" strike="noStrike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Why These Hyperparameters Were Tuned: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u="none" strike="noStrike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u="none" strike="noStrike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max_depth</a:t>
            </a:r>
            <a:r>
              <a:rPr lang="en-US" sz="2400" u="none" strike="noStrike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Controls model complexity and prevents overfitting.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u="none" strike="noStrike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min_samples_leaf</a:t>
            </a:r>
            <a:r>
              <a:rPr lang="en-US" sz="2400" u="none" strike="noStrike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Smooths tree by requiring minimum samples at leaves.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u="none" strike="noStrike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KNN Regressor: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u="none" strike="noStrike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n_neighbors</a:t>
            </a:r>
            <a:r>
              <a:rPr lang="en-US" sz="2400" u="none" strike="noStrike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Balances bias and variance in predictions.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u="none" strike="noStrike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weights: Gives more influence to closer neighbors for better accuracy.</a:t>
            </a:r>
          </a:p>
          <a:p>
            <a:pPr algn="l"/>
            <a:r>
              <a:rPr lang="en-US" sz="2400" b="1" u="none" strike="noStrike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Why Only These Models: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u="none" strike="noStrike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Tree and KNN are sensitive to hyperparameters, tuning improves them significantly.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u="none" strike="noStrike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 has no tunable hyperparameters.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u="none" strike="noStrike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SVR showed poor performance; tuning was not prioritized.</a:t>
            </a:r>
          </a:p>
        </p:txBody>
      </p:sp>
    </p:spTree>
    <p:extLst>
      <p:ext uri="{BB962C8B-B14F-4D97-AF65-F5344CB8AC3E}">
        <p14:creationId xmlns:p14="http://schemas.microsoft.com/office/powerpoint/2010/main" val="2173873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827D69-67E9-9CEA-AC5E-B6B746988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E1A64EA-79D2-5613-3D8D-54BD94DFE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D211D1-32F9-6D0F-9A47-AA57376F1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835" y="1846518"/>
            <a:ext cx="10581282" cy="1412119"/>
          </a:xfrm>
        </p:spPr>
        <p:txBody>
          <a:bodyPr>
            <a:normAutofit/>
          </a:bodyPr>
          <a:lstStyle/>
          <a:p>
            <a:r>
              <a:rPr lang="en-US" sz="4000" b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 AND COMPARISON</a:t>
            </a:r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 descr="Aesthetic liquid watercolor and ink">
            <a:extLst>
              <a:ext uri="{FF2B5EF4-FFF2-40B4-BE49-F238E27FC236}">
                <a16:creationId xmlns:a16="http://schemas.microsoft.com/office/drawing/2014/main" id="{6F2FEBAE-BD70-99C0-7EFD-844F4FFDA5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996" b="22209"/>
          <a:stretch/>
        </p:blipFill>
        <p:spPr>
          <a:xfrm>
            <a:off x="20" y="10"/>
            <a:ext cx="12191980" cy="1801896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37" name="Rectangle 6">
            <a:extLst>
              <a:ext uri="{FF2B5EF4-FFF2-40B4-BE49-F238E27FC236}">
                <a16:creationId xmlns:a16="http://schemas.microsoft.com/office/drawing/2014/main" id="{2FE35CAC-004B-6FF1-0F09-F74926D5B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56733" y="5463634"/>
            <a:ext cx="1371600" cy="27432"/>
          </a:xfrm>
          <a:custGeom>
            <a:avLst/>
            <a:gdLst>
              <a:gd name="connsiteX0" fmla="*/ 0 w 1371600"/>
              <a:gd name="connsiteY0" fmla="*/ 0 h 27432"/>
              <a:gd name="connsiteX1" fmla="*/ 713232 w 1371600"/>
              <a:gd name="connsiteY1" fmla="*/ 0 h 27432"/>
              <a:gd name="connsiteX2" fmla="*/ 1371600 w 1371600"/>
              <a:gd name="connsiteY2" fmla="*/ 0 h 27432"/>
              <a:gd name="connsiteX3" fmla="*/ 1371600 w 1371600"/>
              <a:gd name="connsiteY3" fmla="*/ 27432 h 27432"/>
              <a:gd name="connsiteX4" fmla="*/ 699516 w 1371600"/>
              <a:gd name="connsiteY4" fmla="*/ 27432 h 27432"/>
              <a:gd name="connsiteX5" fmla="*/ 0 w 1371600"/>
              <a:gd name="connsiteY5" fmla="*/ 27432 h 27432"/>
              <a:gd name="connsiteX6" fmla="*/ 0 w 1371600"/>
              <a:gd name="connsiteY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27432" fill="none" extrusionOk="0">
                <a:moveTo>
                  <a:pt x="0" y="0"/>
                </a:moveTo>
                <a:cubicBezTo>
                  <a:pt x="196943" y="-1146"/>
                  <a:pt x="408267" y="-21226"/>
                  <a:pt x="713232" y="0"/>
                </a:cubicBezTo>
                <a:cubicBezTo>
                  <a:pt x="1018197" y="21226"/>
                  <a:pt x="1176465" y="-24520"/>
                  <a:pt x="1371600" y="0"/>
                </a:cubicBezTo>
                <a:cubicBezTo>
                  <a:pt x="1372004" y="8629"/>
                  <a:pt x="1371042" y="13798"/>
                  <a:pt x="1371600" y="27432"/>
                </a:cubicBezTo>
                <a:cubicBezTo>
                  <a:pt x="1106086" y="14473"/>
                  <a:pt x="951335" y="17231"/>
                  <a:pt x="699516" y="27432"/>
                </a:cubicBezTo>
                <a:cubicBezTo>
                  <a:pt x="447697" y="37633"/>
                  <a:pt x="283433" y="6518"/>
                  <a:pt x="0" y="27432"/>
                </a:cubicBezTo>
                <a:cubicBezTo>
                  <a:pt x="-583" y="21140"/>
                  <a:pt x="532" y="8001"/>
                  <a:pt x="0" y="0"/>
                </a:cubicBezTo>
                <a:close/>
              </a:path>
              <a:path w="1371600" h="27432" stroke="0" extrusionOk="0">
                <a:moveTo>
                  <a:pt x="0" y="0"/>
                </a:moveTo>
                <a:cubicBezTo>
                  <a:pt x="220136" y="-18051"/>
                  <a:pt x="430173" y="10591"/>
                  <a:pt x="672084" y="0"/>
                </a:cubicBezTo>
                <a:cubicBezTo>
                  <a:pt x="913995" y="-10591"/>
                  <a:pt x="1164723" y="30754"/>
                  <a:pt x="1371600" y="0"/>
                </a:cubicBezTo>
                <a:cubicBezTo>
                  <a:pt x="1372182" y="10360"/>
                  <a:pt x="1371123" y="21444"/>
                  <a:pt x="1371600" y="27432"/>
                </a:cubicBezTo>
                <a:cubicBezTo>
                  <a:pt x="1072365" y="46142"/>
                  <a:pt x="961528" y="35455"/>
                  <a:pt x="685800" y="27432"/>
                </a:cubicBezTo>
                <a:cubicBezTo>
                  <a:pt x="410072" y="19409"/>
                  <a:pt x="276398" y="11099"/>
                  <a:pt x="0" y="27432"/>
                </a:cubicBezTo>
                <a:cubicBezTo>
                  <a:pt x="1155" y="18353"/>
                  <a:pt x="-485" y="9869"/>
                  <a:pt x="0" y="0"/>
                </a:cubicBezTo>
                <a:close/>
              </a:path>
            </a:pathLst>
          </a:custGeom>
          <a:solidFill>
            <a:srgbClr val="D35283"/>
          </a:solidFill>
          <a:ln w="38100" cap="rnd">
            <a:solidFill>
              <a:srgbClr val="D35283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854931-152B-6037-91E7-7904824DF687}"/>
              </a:ext>
            </a:extLst>
          </p:cNvPr>
          <p:cNvSpPr txBox="1"/>
          <p:nvPr/>
        </p:nvSpPr>
        <p:spPr>
          <a:xfrm>
            <a:off x="268941" y="3258637"/>
            <a:ext cx="116585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US" sz="320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Evaluation Metrics: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Evaluated all models using MSE, MAE, RMSE, and R².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Best models: Linear Regression, SGD Regressor, and Tuned KNN (highest R², lowest RMSE).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Decision Tree performed slightly lower, but still strong.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SVR performed poorly (low R², very high RMSE).</a:t>
            </a:r>
          </a:p>
        </p:txBody>
      </p:sp>
    </p:spTree>
    <p:extLst>
      <p:ext uri="{BB962C8B-B14F-4D97-AF65-F5344CB8AC3E}">
        <p14:creationId xmlns:p14="http://schemas.microsoft.com/office/powerpoint/2010/main" val="2813282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DD4FD8-CCF3-6848-F24F-1F72A93A3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E1B3A51C-7400-8193-AAE5-F47C0DDBE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102FF216-0401-E536-A7B7-7A6C1D931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esthetic liquid watercolor and ink">
            <a:extLst>
              <a:ext uri="{FF2B5EF4-FFF2-40B4-BE49-F238E27FC236}">
                <a16:creationId xmlns:a16="http://schemas.microsoft.com/office/drawing/2014/main" id="{2B881573-7E47-C1C1-E0CE-936D36C377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650" r="-1" b="6862"/>
          <a:stretch/>
        </p:blipFill>
        <p:spPr>
          <a:xfrm>
            <a:off x="-1" y="-1"/>
            <a:ext cx="12188952" cy="685800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A933B145-91E5-BCA9-B414-6C55BFBB9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5000">
                <a:schemeClr val="tx1">
                  <a:alpha val="40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97CC4-D14D-84B2-FB6F-4CD62E9B0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54840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u="none" strike="noStrike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 AND COMPARISON</a:t>
            </a:r>
            <a:endParaRPr lang="en-US" sz="400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B3C6A-48C0-1233-6108-D6B0CD6646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448153" y="0"/>
            <a:ext cx="3533535" cy="5760720"/>
          </a:xfrm>
          <a:prstGeom prst="rect">
            <a:avLst/>
          </a:prstGeom>
        </p:spPr>
      </p:pic>
      <p:pic>
        <p:nvPicPr>
          <p:cNvPr id="11" name="Picture 10" descr="A computer code with black text&#10;&#10;AI-generated content may be incorrect.">
            <a:extLst>
              <a:ext uri="{FF2B5EF4-FFF2-40B4-BE49-F238E27FC236}">
                <a16:creationId xmlns:a16="http://schemas.microsoft.com/office/drawing/2014/main" id="{A805EAEB-4C24-F77A-CCCC-516D5ED1A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12" y="363287"/>
            <a:ext cx="7772400" cy="19646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A0E6E8-C897-6326-8E89-BF0D46FE3387}"/>
              </a:ext>
            </a:extLst>
          </p:cNvPr>
          <p:cNvSpPr txBox="1"/>
          <p:nvPr/>
        </p:nvSpPr>
        <p:spPr>
          <a:xfrm>
            <a:off x="640079" y="3025588"/>
            <a:ext cx="69709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none" strike="noStrike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 and SGD Regressor selected as best models for traffic volume prediction.</a:t>
            </a:r>
            <a:endParaRPr lang="en-US" sz="32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0768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4E5772-2A91-0184-38A5-9C12924FC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70FD3AFA-7D10-2E49-C232-48833FA50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E121E533-4926-7239-22C7-6D75AA53D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8F8E0-AFB5-7F97-4867-245D99464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656" y="0"/>
            <a:ext cx="10909640" cy="8097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 AND COMPARISON</a:t>
            </a:r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Rectangle 6">
            <a:extLst>
              <a:ext uri="{FF2B5EF4-FFF2-40B4-BE49-F238E27FC236}">
                <a16:creationId xmlns:a16="http://schemas.microsoft.com/office/drawing/2014/main" id="{CF6A1161-AA38-7289-BEB6-921E4B95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7070F8"/>
          </a:solidFill>
          <a:ln w="38100" cap="rnd">
            <a:solidFill>
              <a:srgbClr val="7070F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4BAFBB-F81E-6D8A-C1BF-35F6D22E30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25883" y="1367545"/>
            <a:ext cx="9337186" cy="493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477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F8F78B-0556-3565-AA67-35140E7FD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999DCF-DF9F-F90E-DA28-8153D4B0B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417" y="639193"/>
            <a:ext cx="3854275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u="none" strike="noStrike">
                <a:effectLst/>
                <a:latin typeface="Times New Roman"/>
                <a:cs typeface="Times New Roman"/>
              </a:rPr>
              <a:t>MODEL EVALUATION AND COMPARISON</a:t>
            </a:r>
            <a:endParaRPr lang="en-US" sz="4000" b="1">
              <a:latin typeface="Times New Roman"/>
              <a:cs typeface="Times New Roman"/>
            </a:endParaRPr>
          </a:p>
        </p:txBody>
      </p:sp>
      <p:sp>
        <p:nvSpPr>
          <p:cNvPr id="109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287FBB"/>
          </a:solidFill>
          <a:ln w="38100" cap="rnd">
            <a:solidFill>
              <a:srgbClr val="287FB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5DA61A-A222-BBA1-40CC-B97E3CD9D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351" y="173684"/>
            <a:ext cx="7766162" cy="601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2272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3E55C5-F007-A6C3-C5EC-5AB803884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2A54FC5B-C674-9A2E-ADF9-EAAFE06D3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A7250C20-DC58-5B44-7CCA-B7C1EFADA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7E4761-2121-DD3D-8E5B-4B7B103FC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656" y="0"/>
            <a:ext cx="10909640" cy="8097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 AND COMPARISON</a:t>
            </a:r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Rectangle 6">
            <a:extLst>
              <a:ext uri="{FF2B5EF4-FFF2-40B4-BE49-F238E27FC236}">
                <a16:creationId xmlns:a16="http://schemas.microsoft.com/office/drawing/2014/main" id="{7E5D8BC8-B244-2C0E-D8C0-DDFC34173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7070F8"/>
          </a:solidFill>
          <a:ln w="38100" cap="rnd">
            <a:solidFill>
              <a:srgbClr val="7070F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10495B-4DE6-16B0-40A4-F612A3BAC8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42926" y="907815"/>
            <a:ext cx="1046408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762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A979AD-BE72-0E21-7C37-1B171E3D4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B198C7DA-A325-5C41-ED85-3BA4C8540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340FBA4F-C190-1776-D7F1-ABF00474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583649-1BB6-6657-2EBC-6CF1CDBC5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 AND COMPARISON</a:t>
            </a:r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Rectangle 6">
            <a:extLst>
              <a:ext uri="{FF2B5EF4-FFF2-40B4-BE49-F238E27FC236}">
                <a16:creationId xmlns:a16="http://schemas.microsoft.com/office/drawing/2014/main" id="{72FE235D-AD76-E2FF-BB2F-1E38FAA3AB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7F017F"/>
          </a:solidFill>
          <a:ln w="38100" cap="rnd">
            <a:solidFill>
              <a:srgbClr val="7F017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6FB86D-6406-B864-3D94-8B0865EF2E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78570" y="2082057"/>
            <a:ext cx="9230261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254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C2E033-1B8C-8D89-B979-03678C282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AD50BB-EE43-EC05-F2EA-9B41714D9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 AND COMPARISON</a:t>
            </a:r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7F017F"/>
          </a:solidFill>
          <a:ln w="38100" cap="rnd">
            <a:solidFill>
              <a:srgbClr val="7F017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aph showing different colors of a graph&#10;&#10;AI-generated content may be incorrect.">
            <a:extLst>
              <a:ext uri="{FF2B5EF4-FFF2-40B4-BE49-F238E27FC236}">
                <a16:creationId xmlns:a16="http://schemas.microsoft.com/office/drawing/2014/main" id="{8002E960-A0C6-C2C9-2460-BB34170A9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0" y="1825814"/>
            <a:ext cx="6121508" cy="3657600"/>
          </a:xfrm>
          <a:prstGeom prst="rect">
            <a:avLst/>
          </a:prstGeom>
        </p:spPr>
      </p:pic>
      <p:pic>
        <p:nvPicPr>
          <p:cNvPr id="5" name="Picture 4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EDA8BC10-6566-51C5-F898-9EB5C5813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616" y="2757657"/>
            <a:ext cx="614722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46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A72063-C678-DD58-159C-C5DBA6A34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143765B-3D87-10EA-B809-20B626D9E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644DDB-C844-FC69-B06C-2AE4E048D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9260" y="421759"/>
            <a:ext cx="9459275" cy="1771080"/>
          </a:xfrm>
        </p:spPr>
        <p:txBody>
          <a:bodyPr anchor="b">
            <a:noAutofit/>
          </a:bodyPr>
          <a:lstStyle/>
          <a:p>
            <a:r>
              <a:rPr lang="en-US" sz="4000" b="1">
                <a:latin typeface="Times New Roman"/>
                <a:cs typeface="Times New Roman"/>
              </a:rPr>
              <a:t>MACHINE LEA</a:t>
            </a:r>
            <a:r>
              <a:rPr lang="en-US" sz="4400" b="1">
                <a:latin typeface="Times New Roman"/>
                <a:cs typeface="Times New Roman"/>
              </a:rPr>
              <a:t>RNING MODELS</a:t>
            </a:r>
            <a:endParaRPr 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F5BCB1EF-BB52-BDE2-61E5-377769DB2E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D35283"/>
          </a:solidFill>
          <a:ln w="38100" cap="rnd">
            <a:solidFill>
              <a:srgbClr val="D35283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esthetic liquid watercolor and ink">
            <a:extLst>
              <a:ext uri="{FF2B5EF4-FFF2-40B4-BE49-F238E27FC236}">
                <a16:creationId xmlns:a16="http://schemas.microsoft.com/office/drawing/2014/main" id="{2C5E9DB2-E4DE-D4A3-1BAB-E2304B8E44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15" r="43620"/>
          <a:stretch/>
        </p:blipFill>
        <p:spPr>
          <a:xfrm>
            <a:off x="-2678" y="10"/>
            <a:ext cx="3747751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9A56DC-9301-08DD-A685-693CC0FD1B61}"/>
              </a:ext>
            </a:extLst>
          </p:cNvPr>
          <p:cNvSpPr txBox="1"/>
          <p:nvPr/>
        </p:nvSpPr>
        <p:spPr>
          <a:xfrm rot="10800000" flipV="1">
            <a:off x="5280044" y="2911015"/>
            <a:ext cx="6664935" cy="23698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latin typeface="Times New Roman"/>
              </a:rPr>
              <a:t>DECISION TREE</a:t>
            </a:r>
            <a:endParaRPr lang="en-US" sz="2800">
              <a:latin typeface="The Hand Bold"/>
            </a:endParaRPr>
          </a:p>
          <a:p>
            <a:r>
              <a:rPr lang="en-US" sz="2800" b="1">
                <a:latin typeface="Times New Roman"/>
              </a:rPr>
              <a:t>RANDOM FOREST</a:t>
            </a:r>
            <a:endParaRPr lang="en-US" sz="2800" b="1">
              <a:latin typeface="Times New Roman"/>
              <a:cs typeface="Times New Roman"/>
            </a:endParaRPr>
          </a:p>
          <a:p>
            <a:endParaRPr lang="en-US" sz="2800" b="1">
              <a:latin typeface="Times New Roman"/>
              <a:cs typeface="Times New Roman"/>
            </a:endParaRPr>
          </a:p>
          <a:p>
            <a:endParaRPr lang="en-US" sz="3200">
              <a:latin typeface="Times New Roman"/>
              <a:cs typeface="Times New Roman"/>
            </a:endParaRPr>
          </a:p>
          <a:p>
            <a:endParaRPr lang="en-US" sz="3200" b="1">
              <a:latin typeface="Times New Roman"/>
              <a:cs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6D9DF6-D083-36A3-BB55-A67283E6B2C1}"/>
              </a:ext>
            </a:extLst>
          </p:cNvPr>
          <p:cNvSpPr txBox="1"/>
          <p:nvPr/>
        </p:nvSpPr>
        <p:spPr>
          <a:xfrm rot="10800000" flipV="1">
            <a:off x="5315001" y="3934129"/>
            <a:ext cx="685371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Times New Roman"/>
              </a:rPr>
              <a:t>By : RAGHAVI SENDIL</a:t>
            </a:r>
            <a:r>
              <a:rPr lang="en-US" sz="2800">
                <a:latin typeface="Times New Roman"/>
              </a:rPr>
              <a:t> 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2798462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071B3D-901B-E753-41B0-D167AC04A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798646F1-03A5-265C-804C-6AD2F9A00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B0C41811-5273-B8D5-BD8E-184108736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esthetic liquid watercolor and ink">
            <a:extLst>
              <a:ext uri="{FF2B5EF4-FFF2-40B4-BE49-F238E27FC236}">
                <a16:creationId xmlns:a16="http://schemas.microsoft.com/office/drawing/2014/main" id="{7E598845-06BB-5296-2EDF-9617B9A3F5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650" r="-1" b="6862"/>
          <a:stretch/>
        </p:blipFill>
        <p:spPr>
          <a:xfrm>
            <a:off x="-1" y="-1"/>
            <a:ext cx="12188952" cy="685800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D500C76E-BDF4-8B36-42F3-4D5BA0787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5000">
                <a:schemeClr val="tx1">
                  <a:alpha val="40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F85BE1-B2AE-783B-65A3-6CFC39777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0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u="none" strike="noStrike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TAKEAWAYS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6CB2D0-1015-985C-E4FB-BFBF2BA7012D}"/>
              </a:ext>
            </a:extLst>
          </p:cNvPr>
          <p:cNvSpPr txBox="1"/>
          <p:nvPr/>
        </p:nvSpPr>
        <p:spPr>
          <a:xfrm>
            <a:off x="640079" y="968188"/>
            <a:ext cx="10713721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US" sz="3200" u="none" strike="noStrike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Final Insights: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u="none" strike="noStrike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 and SGD Regressor delivered the best prediction performance with lowest RMSE and highest R² (≈ 1.00).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u="none" strike="noStrike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Tuned KNN also performed very closely, slightly behind Linear and SGD.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u="none" strike="noStrike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 showed strong performance after tuning but slightly higher error compared to Linear/SGD.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u="none" strike="noStrike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SVR performed poorly with high errors and low R², not suitable for this dataset.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u="none" strike="noStrike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 tuning significantly improved Decision Tree and KNN models.</a:t>
            </a:r>
          </a:p>
        </p:txBody>
      </p:sp>
    </p:spTree>
    <p:extLst>
      <p:ext uri="{BB962C8B-B14F-4D97-AF65-F5344CB8AC3E}">
        <p14:creationId xmlns:p14="http://schemas.microsoft.com/office/powerpoint/2010/main" val="16564509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E57742-805E-8739-9524-7F873893B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B531E22F-9DB0-2B23-D3EE-213D7AA5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05C49903-29C5-391A-164D-447D5E245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esthetic liquid watercolor and ink">
            <a:extLst>
              <a:ext uri="{FF2B5EF4-FFF2-40B4-BE49-F238E27FC236}">
                <a16:creationId xmlns:a16="http://schemas.microsoft.com/office/drawing/2014/main" id="{CEB1851D-2C68-CCEA-69AF-15BF1CFEAA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650" r="-1" b="6862"/>
          <a:stretch/>
        </p:blipFill>
        <p:spPr>
          <a:xfrm>
            <a:off x="-1" y="-1"/>
            <a:ext cx="12188952" cy="685800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808FB192-E264-02A2-A024-D527CF61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5000">
                <a:schemeClr val="tx1">
                  <a:alpha val="40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953752-71F5-690C-DFFD-89B5180DD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0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u="none" strike="noStrike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F31781-238E-FA5A-DD5A-15D5FF5C6845}"/>
              </a:ext>
            </a:extLst>
          </p:cNvPr>
          <p:cNvSpPr txBox="1"/>
          <p:nvPr/>
        </p:nvSpPr>
        <p:spPr>
          <a:xfrm>
            <a:off x="640078" y="1166841"/>
            <a:ext cx="107137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Predicting traffic volume using regression models is highly feasible with well-chosen features and preprocessing.</a:t>
            </a:r>
          </a:p>
          <a:p>
            <a:pPr>
              <a:buNone/>
            </a:pP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scaling and optimization (SGD) played critical roles in model performance.</a:t>
            </a:r>
          </a:p>
          <a:p>
            <a:pPr>
              <a:buNone/>
            </a:pPr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 tuning helped improve model generalization and avoid overfitting.</a:t>
            </a:r>
          </a:p>
          <a:p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 is recommended as the best model for traffic volume prediction in this project due to its simplicity, accuracy, and generalization.</a:t>
            </a:r>
          </a:p>
        </p:txBody>
      </p:sp>
    </p:spTree>
    <p:extLst>
      <p:ext uri="{BB962C8B-B14F-4D97-AF65-F5344CB8AC3E}">
        <p14:creationId xmlns:p14="http://schemas.microsoft.com/office/powerpoint/2010/main" val="41066772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39CBE9-17ED-9D55-B6F9-142884832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11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59DFF1-E3D2-6791-FC71-A85777B64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278" y="2827220"/>
            <a:ext cx="3255095" cy="2622997"/>
          </a:xfrm>
        </p:spPr>
        <p:txBody>
          <a:bodyPr vert="horz" lIns="91440" tIns="45720" rIns="91440" bIns="45720" rtlCol="0" anchor="b">
            <a:noAutofit/>
          </a:bodyPr>
          <a:lstStyle/>
          <a:p>
            <a:br>
              <a:rPr lang="en-US" sz="2800" b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u="none" strike="noStrike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Jayashree Johnson</a:t>
            </a:r>
            <a:br>
              <a:rPr lang="en-US" sz="2800" b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D35283"/>
          </a:solidFill>
          <a:ln w="38100" cap="rnd">
            <a:solidFill>
              <a:srgbClr val="D35283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esthetic liquid watercolor and ink">
            <a:extLst>
              <a:ext uri="{FF2B5EF4-FFF2-40B4-BE49-F238E27FC236}">
                <a16:creationId xmlns:a16="http://schemas.microsoft.com/office/drawing/2014/main" id="{3D58B155-A9A2-C265-E92F-C67A28E844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662" b="6875"/>
          <a:stretch/>
        </p:blipFill>
        <p:spPr>
          <a:xfrm>
            <a:off x="4654296" y="1386183"/>
            <a:ext cx="7214616" cy="40582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F8F8C2-95E8-FD0E-72C4-46240DC10492}"/>
              </a:ext>
            </a:extLst>
          </p:cNvPr>
          <p:cNvSpPr txBox="1"/>
          <p:nvPr/>
        </p:nvSpPr>
        <p:spPr>
          <a:xfrm>
            <a:off x="643278" y="2202287"/>
            <a:ext cx="2316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AE7B1A-EE3D-20E1-CFC4-3D73B18F5B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38551" y="2271111"/>
            <a:ext cx="4216951" cy="239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906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20E453-3C2E-4A4F-5533-160624A89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2386584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F8FEA0"/>
          </a:solidFill>
          <a:ln w="38100" cap="rnd">
            <a:solidFill>
              <a:srgbClr val="F8FEA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E1F965-D0EE-239D-36DC-C250ACA5AA77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/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We analyzed missing values.</a:t>
            </a: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We visualized feature correlation with a heatmap.</a:t>
            </a: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We found strong correlations among peak traffic hours.</a:t>
            </a: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We detected class imbalance: Majority of samples were High Traffic.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0" i="0" u="none" strike="noStrike">
              <a:effectLst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86E413C-688A-4356-9C09-B3FC40620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705" y="543941"/>
            <a:ext cx="6210082" cy="55088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1E90E4-C723-04CB-D2BF-8AA5B70BFC3F}"/>
              </a:ext>
            </a:extLst>
          </p:cNvPr>
          <p:cNvSpPr txBox="1"/>
          <p:nvPr/>
        </p:nvSpPr>
        <p:spPr>
          <a:xfrm>
            <a:off x="615043" y="1480458"/>
            <a:ext cx="685255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Times New Roman"/>
              </a:rPr>
              <a:t> Exploratory Data Analysis</a:t>
            </a:r>
            <a:r>
              <a:rPr lang="en-US" sz="2400">
                <a:latin typeface="Times New Roman"/>
              </a:rPr>
              <a:t> </a:t>
            </a:r>
            <a:r>
              <a:rPr lang="en-US" sz="2400" b="1">
                <a:latin typeface="Times New Roman"/>
              </a:rPr>
              <a:t>(EDA</a:t>
            </a:r>
            <a:r>
              <a:rPr lang="en-US" sz="2400">
                <a:latin typeface="Times New Roman"/>
              </a:rPr>
              <a:t>):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757125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9EC80D-91F3-3406-8E87-C11584155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esthetic liquid watercolor and ink">
            <a:extLst>
              <a:ext uri="{FF2B5EF4-FFF2-40B4-BE49-F238E27FC236}">
                <a16:creationId xmlns:a16="http://schemas.microsoft.com/office/drawing/2014/main" id="{6722973C-3F1C-0581-765C-1703BC59F8D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662" b="6875"/>
          <a:stretch/>
        </p:blipFill>
        <p:spPr>
          <a:xfrm>
            <a:off x="20" y="7707"/>
            <a:ext cx="12191979" cy="68502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E82CE0-81EE-AA91-6FB8-3AE30DF44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034" y="754827"/>
            <a:ext cx="4057246" cy="407139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2700">
                <a:latin typeface="Times New Roman"/>
                <a:ea typeface="+mj-lt"/>
                <a:cs typeface="+mj-lt"/>
              </a:rPr>
              <a:t>FEATURE ENGINEERING:</a:t>
            </a:r>
            <a:br>
              <a:rPr lang="en-US">
                <a:latin typeface="Times New Roman"/>
                <a:ea typeface="+mj-lt"/>
                <a:cs typeface="+mj-lt"/>
              </a:rPr>
            </a:br>
            <a:br>
              <a:rPr lang="en-US">
                <a:latin typeface="Times New Roman"/>
                <a:ea typeface="+mj-lt"/>
                <a:cs typeface="+mj-lt"/>
              </a:rPr>
            </a:br>
            <a:br>
              <a:rPr lang="en-US">
                <a:latin typeface="Times New Roman"/>
                <a:ea typeface="+mj-lt"/>
                <a:cs typeface="+mj-lt"/>
              </a:rPr>
            </a:br>
            <a:endParaRPr lang="en-US" sz="4400">
              <a:latin typeface="Times New Roman"/>
              <a:cs typeface="Times New Roman"/>
            </a:endParaRPr>
          </a:p>
        </p:txBody>
      </p:sp>
      <p:pic>
        <p:nvPicPr>
          <p:cNvPr id="3" name="Picture 2" descr="A graph of a distribution&#10;&#10;AI-generated content may be incorrect.">
            <a:extLst>
              <a:ext uri="{FF2B5EF4-FFF2-40B4-BE49-F238E27FC236}">
                <a16:creationId xmlns:a16="http://schemas.microsoft.com/office/drawing/2014/main" id="{7634B5DF-27DF-510E-DAFE-0D6C0B0A5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422" y="3431401"/>
            <a:ext cx="4930007" cy="2924848"/>
          </a:xfrm>
          <a:prstGeom prst="rect">
            <a:avLst/>
          </a:prstGeom>
        </p:spPr>
      </p:pic>
      <p:pic>
        <p:nvPicPr>
          <p:cNvPr id="5" name="Picture 4" descr="A graph with a line graph&#10;&#10;AI-generated content may be incorrect.">
            <a:extLst>
              <a:ext uri="{FF2B5EF4-FFF2-40B4-BE49-F238E27FC236}">
                <a16:creationId xmlns:a16="http://schemas.microsoft.com/office/drawing/2014/main" id="{D620A566-0400-88C5-907B-C95573F25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056" y="334360"/>
            <a:ext cx="4897284" cy="2824791"/>
          </a:xfrm>
          <a:prstGeom prst="rect">
            <a:avLst/>
          </a:prstGeom>
        </p:spPr>
      </p:pic>
      <p:pic>
        <p:nvPicPr>
          <p:cNvPr id="21" name="Picture 20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4A523188-D197-0571-E875-9C246CE9A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595" y="3144031"/>
            <a:ext cx="6129354" cy="321153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B22F735-E6D5-C7D3-FE74-8E45AC467F60}"/>
              </a:ext>
            </a:extLst>
          </p:cNvPr>
          <p:cNvSpPr txBox="1"/>
          <p:nvPr/>
        </p:nvSpPr>
        <p:spPr>
          <a:xfrm>
            <a:off x="728134" y="1958623"/>
            <a:ext cx="616373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>
                <a:latin typeface="Times New Roman"/>
                <a:cs typeface="Times New Roman"/>
              </a:rPr>
              <a:t>Created </a:t>
            </a:r>
            <a:r>
              <a:rPr lang="en-US" err="1">
                <a:latin typeface="Times New Roman"/>
                <a:cs typeface="Times New Roman"/>
              </a:rPr>
              <a:t>Total_Traffic</a:t>
            </a:r>
            <a:r>
              <a:rPr lang="en-US">
                <a:latin typeface="Times New Roman"/>
                <a:cs typeface="Times New Roman"/>
              </a:rPr>
              <a:t>: Sum of all hourly traffic volumes.</a:t>
            </a:r>
          </a:p>
          <a:p>
            <a:pPr marL="228600" indent="-228600">
              <a:buFont typeface=""/>
              <a:buChar char="•"/>
            </a:pPr>
            <a:r>
              <a:rPr lang="en-US">
                <a:latin typeface="Times New Roman"/>
                <a:cs typeface="Times New Roman"/>
              </a:rPr>
              <a:t>Created </a:t>
            </a:r>
            <a:r>
              <a:rPr lang="en-US" err="1">
                <a:latin typeface="Times New Roman"/>
                <a:cs typeface="Times New Roman"/>
              </a:rPr>
              <a:t>Morning_Traffic</a:t>
            </a:r>
            <a:r>
              <a:rPr lang="en-US">
                <a:latin typeface="Times New Roman"/>
                <a:cs typeface="Times New Roman"/>
              </a:rPr>
              <a:t>: Sum from 6:00 AM to 12:00 PM.</a:t>
            </a:r>
          </a:p>
          <a:p>
            <a:pPr marL="228600" indent="-228600">
              <a:buFont typeface=""/>
              <a:buChar char="•"/>
            </a:pPr>
            <a:r>
              <a:rPr lang="en-US">
                <a:latin typeface="Times New Roman"/>
                <a:cs typeface="Times New Roman"/>
              </a:rPr>
              <a:t>Created </a:t>
            </a:r>
            <a:r>
              <a:rPr lang="en-US" err="1">
                <a:latin typeface="Times New Roman"/>
                <a:cs typeface="Times New Roman"/>
              </a:rPr>
              <a:t>Evening_Traffic</a:t>
            </a:r>
            <a:r>
              <a:rPr lang="en-US">
                <a:latin typeface="Times New Roman"/>
                <a:cs typeface="Times New Roman"/>
              </a:rPr>
              <a:t>: Sum from 4:00 PM to 10:00 PM. </a:t>
            </a:r>
          </a:p>
        </p:txBody>
      </p:sp>
    </p:spTree>
    <p:extLst>
      <p:ext uri="{BB962C8B-B14F-4D97-AF65-F5344CB8AC3E}">
        <p14:creationId xmlns:p14="http://schemas.microsoft.com/office/powerpoint/2010/main" val="4202427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732230-B1E7-8C50-BAE9-5932F94B7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C4C3D9-C2A6-9A88-8AEB-B9CC095F9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645272"/>
            <a:ext cx="6894576" cy="21443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>
                <a:latin typeface="Times New Roman"/>
                <a:ea typeface="+mj-lt"/>
                <a:cs typeface="+mj-lt"/>
              </a:rPr>
              <a:t>GINI IMPURITY and INFORMATION GAIN</a:t>
            </a:r>
            <a:endParaRPr lang="en-US" sz="2800">
              <a:latin typeface="Times New Roman"/>
            </a:endParaRPr>
          </a:p>
          <a:p>
            <a:endParaRPr lang="en-US"/>
          </a:p>
        </p:txBody>
      </p:sp>
      <p:pic>
        <p:nvPicPr>
          <p:cNvPr id="4" name="Content Placeholder 3" descr="Aesthetic liquid watercolor and ink">
            <a:extLst>
              <a:ext uri="{FF2B5EF4-FFF2-40B4-BE49-F238E27FC236}">
                <a16:creationId xmlns:a16="http://schemas.microsoft.com/office/drawing/2014/main" id="{BFA45C66-EC05-4501-B089-F5D20A1CE6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27" r="46332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7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D35283"/>
          </a:solidFill>
          <a:ln w="38100" cap="rnd">
            <a:solidFill>
              <a:srgbClr val="D35283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ontent Placeholder 57">
            <a:extLst>
              <a:ext uri="{FF2B5EF4-FFF2-40B4-BE49-F238E27FC236}">
                <a16:creationId xmlns:a16="http://schemas.microsoft.com/office/drawing/2014/main" id="{22120B24-6D55-6DB9-74D7-D24687E6E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 b="1">
                <a:latin typeface="Times New Roman"/>
                <a:ea typeface="+mn-lt"/>
                <a:cs typeface="+mn-lt"/>
              </a:rPr>
              <a:t>Gini Impurity</a:t>
            </a:r>
            <a:r>
              <a:rPr lang="en-US" sz="1400">
                <a:latin typeface="Times New Roman"/>
                <a:ea typeface="+mn-lt"/>
                <a:cs typeface="+mn-lt"/>
              </a:rPr>
              <a:t> measures how "pure" a node is.</a:t>
            </a:r>
          </a:p>
          <a:p>
            <a:r>
              <a:rPr lang="en-US" sz="1400">
                <a:latin typeface="Times New Roman"/>
                <a:ea typeface="+mn-lt"/>
                <a:cs typeface="+mn-lt"/>
              </a:rPr>
              <a:t>How often would a randomly chosen element be incorrectly labeled?</a:t>
            </a:r>
          </a:p>
          <a:p>
            <a:r>
              <a:rPr lang="en-US" sz="1400">
                <a:latin typeface="Times New Roman"/>
                <a:ea typeface="+mn-lt"/>
                <a:cs typeface="+mn-lt"/>
              </a:rPr>
              <a:t>Gini = 0 → Perfectly pure (all data points belong to the same class).</a:t>
            </a:r>
          </a:p>
          <a:p>
            <a:r>
              <a:rPr lang="en-US" sz="1400">
                <a:latin typeface="Times New Roman"/>
                <a:ea typeface="+mn-lt"/>
                <a:cs typeface="+mn-lt"/>
              </a:rPr>
              <a:t>Higher Gini → More mixed classes at the node (bad split).</a:t>
            </a:r>
            <a:endParaRPr lang="en-US" sz="1400">
              <a:latin typeface="Times New Roman"/>
              <a:cs typeface="Times New Roman"/>
            </a:endParaRPr>
          </a:p>
          <a:p>
            <a:pPr>
              <a:buFont typeface="Arial"/>
              <a:buChar char="•"/>
            </a:pPr>
            <a:r>
              <a:rPr lang="en-US" sz="1400" b="1">
                <a:latin typeface="Times New Roman"/>
                <a:ea typeface="+mn-lt"/>
                <a:cs typeface="+mn-lt"/>
              </a:rPr>
              <a:t>Information Gain</a:t>
            </a:r>
            <a:r>
              <a:rPr lang="en-US" sz="1400">
                <a:latin typeface="Times New Roman"/>
                <a:ea typeface="+mn-lt"/>
                <a:cs typeface="+mn-lt"/>
              </a:rPr>
              <a:t> measures the reduction in uncertainty (entropy) after a split.</a:t>
            </a:r>
            <a:endParaRPr lang="en-US" sz="1400">
              <a:latin typeface="Times New Roman"/>
              <a:cs typeface="Times New Roman"/>
            </a:endParaRPr>
          </a:p>
          <a:p>
            <a:pPr>
              <a:buFont typeface="Arial"/>
              <a:buChar char="•"/>
            </a:pPr>
            <a:r>
              <a:rPr lang="en-US" sz="1400">
                <a:latin typeface="Times New Roman"/>
                <a:ea typeface="+mn-lt"/>
                <a:cs typeface="+mn-lt"/>
              </a:rPr>
              <a:t>High Entropy = Highly unpredictable</a:t>
            </a:r>
            <a:endParaRPr lang="en-US" sz="1400" b="1">
              <a:latin typeface="Times New Roman"/>
              <a:cs typeface="Times New Roman"/>
            </a:endParaRPr>
          </a:p>
          <a:p>
            <a:pPr>
              <a:buFont typeface="Arial"/>
              <a:buChar char="•"/>
            </a:pPr>
            <a:r>
              <a:rPr lang="en-US" sz="1400">
                <a:latin typeface="Times New Roman"/>
                <a:ea typeface="+mn-lt"/>
                <a:cs typeface="+mn-lt"/>
              </a:rPr>
              <a:t>Low Entropy = Highly ordered</a:t>
            </a:r>
            <a:endParaRPr lang="en-US" sz="1400">
              <a:latin typeface="Times New Roman"/>
            </a:endParaRPr>
          </a:p>
          <a:p>
            <a:pPr>
              <a:buFont typeface="Arial"/>
              <a:buChar char="•"/>
            </a:pPr>
            <a:r>
              <a:rPr lang="en-US" sz="1400">
                <a:latin typeface="Times New Roman"/>
                <a:ea typeface="+mn-lt"/>
                <a:cs typeface="+mn-lt"/>
              </a:rPr>
              <a:t>Measures how much uncertainty decreases after a split. Higher is better.</a:t>
            </a:r>
            <a:endParaRPr lang="en-US" sz="1400">
              <a:latin typeface="Times New Roman"/>
            </a:endParaRPr>
          </a:p>
          <a:p>
            <a:pPr>
              <a:buFont typeface="Arial"/>
              <a:buChar char="•"/>
            </a:pPr>
            <a:r>
              <a:rPr lang="en-US" sz="1400">
                <a:latin typeface="Times New Roman"/>
                <a:ea typeface="+mn-lt"/>
                <a:cs typeface="+mn-lt"/>
              </a:rPr>
              <a:t>Trees split based on Gini or Information Gain to build the best structure.</a:t>
            </a:r>
            <a:endParaRPr lang="en-US" sz="1400">
              <a:latin typeface="Times New Roman"/>
            </a:endParaRPr>
          </a:p>
          <a:p>
            <a:pPr>
              <a:buFont typeface="Arial"/>
              <a:buChar char="•"/>
            </a:pPr>
            <a:endParaRPr lang="en-US" b="1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87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1E1E2A-8332-99AF-EDC4-D9B4F6888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456939B8-6446-703E-6710-7A3C807B7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esthetic liquid watercolor and ink">
            <a:extLst>
              <a:ext uri="{FF2B5EF4-FFF2-40B4-BE49-F238E27FC236}">
                <a16:creationId xmlns:a16="http://schemas.microsoft.com/office/drawing/2014/main" id="{97EC95E7-F996-BEF2-A517-45C7D6326B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662" b="6875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F1ECB-45A2-B9F0-F1CC-548646E87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9214"/>
            <a:ext cx="3018319" cy="602752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2700">
                <a:latin typeface="Times New Roman"/>
                <a:ea typeface="+mj-lt"/>
                <a:cs typeface="+mj-lt"/>
              </a:rPr>
              <a:t>MODEL TRAINING</a:t>
            </a:r>
            <a:r>
              <a:rPr lang="en-US" sz="2700">
                <a:solidFill>
                  <a:srgbClr val="FFFFFF"/>
                </a:solidFill>
                <a:latin typeface="Times New Roman"/>
                <a:ea typeface="+mj-lt"/>
                <a:cs typeface="+mj-lt"/>
              </a:rPr>
              <a:t> for DECISION TREE</a:t>
            </a:r>
            <a:r>
              <a:rPr lang="en-US" sz="2700">
                <a:solidFill>
                  <a:srgbClr val="000000"/>
                </a:solidFill>
                <a:latin typeface="Times New Roman"/>
                <a:ea typeface="+mj-lt"/>
                <a:cs typeface="+mj-lt"/>
              </a:rPr>
              <a:t> </a:t>
            </a:r>
            <a:br>
              <a:rPr lang="en-US">
                <a:latin typeface="Times New Roman"/>
                <a:ea typeface="+mj-lt"/>
                <a:cs typeface="+mj-lt"/>
              </a:rPr>
            </a:br>
            <a:br>
              <a:rPr lang="en-US">
                <a:latin typeface="Times New Roman"/>
                <a:ea typeface="+mj-lt"/>
                <a:cs typeface="+mj-lt"/>
              </a:rPr>
            </a:br>
            <a:br>
              <a:rPr lang="en-US">
                <a:latin typeface="Times New Roman"/>
                <a:ea typeface="+mj-lt"/>
                <a:cs typeface="+mj-lt"/>
              </a:rPr>
            </a:br>
            <a:endParaRPr lang="en-US" sz="1300">
              <a:solidFill>
                <a:srgbClr val="E3E3E3"/>
              </a:solidFill>
              <a:latin typeface="Times New Roman"/>
              <a:cs typeface="Times New Roman"/>
            </a:endParaRPr>
          </a:p>
        </p:txBody>
      </p:sp>
      <p:sp>
        <p:nvSpPr>
          <p:cNvPr id="63" name="sketchy rectangle">
            <a:extLst>
              <a:ext uri="{FF2B5EF4-FFF2-40B4-BE49-F238E27FC236}">
                <a16:creationId xmlns:a16="http://schemas.microsoft.com/office/drawing/2014/main" id="{19984CA6-0FEB-D275-4A7E-186F95ADD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70453" y="563667"/>
            <a:ext cx="6570918" cy="5579082"/>
          </a:xfrm>
          <a:custGeom>
            <a:avLst/>
            <a:gdLst>
              <a:gd name="connsiteX0" fmla="*/ 0 w 6570918"/>
              <a:gd name="connsiteY0" fmla="*/ 0 h 5579082"/>
              <a:gd name="connsiteX1" fmla="*/ 525673 w 6570918"/>
              <a:gd name="connsiteY1" fmla="*/ 0 h 5579082"/>
              <a:gd name="connsiteX2" fmla="*/ 1182765 w 6570918"/>
              <a:gd name="connsiteY2" fmla="*/ 0 h 5579082"/>
              <a:gd name="connsiteX3" fmla="*/ 1905566 w 6570918"/>
              <a:gd name="connsiteY3" fmla="*/ 0 h 5579082"/>
              <a:gd name="connsiteX4" fmla="*/ 2365530 w 6570918"/>
              <a:gd name="connsiteY4" fmla="*/ 0 h 5579082"/>
              <a:gd name="connsiteX5" fmla="*/ 2825495 w 6570918"/>
              <a:gd name="connsiteY5" fmla="*/ 0 h 5579082"/>
              <a:gd name="connsiteX6" fmla="*/ 3614005 w 6570918"/>
              <a:gd name="connsiteY6" fmla="*/ 0 h 5579082"/>
              <a:gd name="connsiteX7" fmla="*/ 4271097 w 6570918"/>
              <a:gd name="connsiteY7" fmla="*/ 0 h 5579082"/>
              <a:gd name="connsiteX8" fmla="*/ 4731061 w 6570918"/>
              <a:gd name="connsiteY8" fmla="*/ 0 h 5579082"/>
              <a:gd name="connsiteX9" fmla="*/ 5388153 w 6570918"/>
              <a:gd name="connsiteY9" fmla="*/ 0 h 5579082"/>
              <a:gd name="connsiteX10" fmla="*/ 6570918 w 6570918"/>
              <a:gd name="connsiteY10" fmla="*/ 0 h 5579082"/>
              <a:gd name="connsiteX11" fmla="*/ 6570918 w 6570918"/>
              <a:gd name="connsiteY11" fmla="*/ 641594 h 5579082"/>
              <a:gd name="connsiteX12" fmla="*/ 6570918 w 6570918"/>
              <a:gd name="connsiteY12" fmla="*/ 1338980 h 5579082"/>
              <a:gd name="connsiteX13" fmla="*/ 6570918 w 6570918"/>
              <a:gd name="connsiteY13" fmla="*/ 1868992 h 5579082"/>
              <a:gd name="connsiteX14" fmla="*/ 6570918 w 6570918"/>
              <a:gd name="connsiteY14" fmla="*/ 2677959 h 5579082"/>
              <a:gd name="connsiteX15" fmla="*/ 6570918 w 6570918"/>
              <a:gd name="connsiteY15" fmla="*/ 3375345 h 5579082"/>
              <a:gd name="connsiteX16" fmla="*/ 6570918 w 6570918"/>
              <a:gd name="connsiteY16" fmla="*/ 4184312 h 5579082"/>
              <a:gd name="connsiteX17" fmla="*/ 6570918 w 6570918"/>
              <a:gd name="connsiteY17" fmla="*/ 4825906 h 5579082"/>
              <a:gd name="connsiteX18" fmla="*/ 6570918 w 6570918"/>
              <a:gd name="connsiteY18" fmla="*/ 5579082 h 5579082"/>
              <a:gd name="connsiteX19" fmla="*/ 5913826 w 6570918"/>
              <a:gd name="connsiteY19" fmla="*/ 5579082 h 5579082"/>
              <a:gd name="connsiteX20" fmla="*/ 5256734 w 6570918"/>
              <a:gd name="connsiteY20" fmla="*/ 5579082 h 5579082"/>
              <a:gd name="connsiteX21" fmla="*/ 4796770 w 6570918"/>
              <a:gd name="connsiteY21" fmla="*/ 5579082 h 5579082"/>
              <a:gd name="connsiteX22" fmla="*/ 4139678 w 6570918"/>
              <a:gd name="connsiteY22" fmla="*/ 5579082 h 5579082"/>
              <a:gd name="connsiteX23" fmla="*/ 3548296 w 6570918"/>
              <a:gd name="connsiteY23" fmla="*/ 5579082 h 5579082"/>
              <a:gd name="connsiteX24" fmla="*/ 2956913 w 6570918"/>
              <a:gd name="connsiteY24" fmla="*/ 5579082 h 5579082"/>
              <a:gd name="connsiteX25" fmla="*/ 2365530 w 6570918"/>
              <a:gd name="connsiteY25" fmla="*/ 5579082 h 5579082"/>
              <a:gd name="connsiteX26" fmla="*/ 1774148 w 6570918"/>
              <a:gd name="connsiteY26" fmla="*/ 5579082 h 5579082"/>
              <a:gd name="connsiteX27" fmla="*/ 1051347 w 6570918"/>
              <a:gd name="connsiteY27" fmla="*/ 5579082 h 5579082"/>
              <a:gd name="connsiteX28" fmla="*/ 0 w 6570918"/>
              <a:gd name="connsiteY28" fmla="*/ 5579082 h 5579082"/>
              <a:gd name="connsiteX29" fmla="*/ 0 w 6570918"/>
              <a:gd name="connsiteY29" fmla="*/ 5049069 h 5579082"/>
              <a:gd name="connsiteX30" fmla="*/ 0 w 6570918"/>
              <a:gd name="connsiteY30" fmla="*/ 4407475 h 5579082"/>
              <a:gd name="connsiteX31" fmla="*/ 0 w 6570918"/>
              <a:gd name="connsiteY31" fmla="*/ 3654299 h 5579082"/>
              <a:gd name="connsiteX32" fmla="*/ 0 w 6570918"/>
              <a:gd name="connsiteY32" fmla="*/ 2845332 h 5579082"/>
              <a:gd name="connsiteX33" fmla="*/ 0 w 6570918"/>
              <a:gd name="connsiteY33" fmla="*/ 2315319 h 5579082"/>
              <a:gd name="connsiteX34" fmla="*/ 0 w 6570918"/>
              <a:gd name="connsiteY34" fmla="*/ 1785306 h 5579082"/>
              <a:gd name="connsiteX35" fmla="*/ 0 w 6570918"/>
              <a:gd name="connsiteY35" fmla="*/ 976339 h 5579082"/>
              <a:gd name="connsiteX36" fmla="*/ 0 w 6570918"/>
              <a:gd name="connsiteY36" fmla="*/ 0 h 557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570918" h="5579082" fill="none" extrusionOk="0">
                <a:moveTo>
                  <a:pt x="0" y="0"/>
                </a:moveTo>
                <a:cubicBezTo>
                  <a:pt x="243958" y="-12943"/>
                  <a:pt x="320490" y="5069"/>
                  <a:pt x="525673" y="0"/>
                </a:cubicBezTo>
                <a:cubicBezTo>
                  <a:pt x="730856" y="-5069"/>
                  <a:pt x="894885" y="-31124"/>
                  <a:pt x="1182765" y="0"/>
                </a:cubicBezTo>
                <a:cubicBezTo>
                  <a:pt x="1470645" y="31124"/>
                  <a:pt x="1749273" y="-34665"/>
                  <a:pt x="1905566" y="0"/>
                </a:cubicBezTo>
                <a:cubicBezTo>
                  <a:pt x="2061859" y="34665"/>
                  <a:pt x="2197988" y="-9109"/>
                  <a:pt x="2365530" y="0"/>
                </a:cubicBezTo>
                <a:cubicBezTo>
                  <a:pt x="2533072" y="9109"/>
                  <a:pt x="2717818" y="14270"/>
                  <a:pt x="2825495" y="0"/>
                </a:cubicBezTo>
                <a:cubicBezTo>
                  <a:pt x="2933173" y="-14270"/>
                  <a:pt x="3325797" y="34931"/>
                  <a:pt x="3614005" y="0"/>
                </a:cubicBezTo>
                <a:cubicBezTo>
                  <a:pt x="3902213" y="-34931"/>
                  <a:pt x="4022668" y="20046"/>
                  <a:pt x="4271097" y="0"/>
                </a:cubicBezTo>
                <a:cubicBezTo>
                  <a:pt x="4519526" y="-20046"/>
                  <a:pt x="4513512" y="-11694"/>
                  <a:pt x="4731061" y="0"/>
                </a:cubicBezTo>
                <a:cubicBezTo>
                  <a:pt x="4948610" y="11694"/>
                  <a:pt x="5198372" y="9165"/>
                  <a:pt x="5388153" y="0"/>
                </a:cubicBezTo>
                <a:cubicBezTo>
                  <a:pt x="5577934" y="-9165"/>
                  <a:pt x="6151380" y="40199"/>
                  <a:pt x="6570918" y="0"/>
                </a:cubicBezTo>
                <a:cubicBezTo>
                  <a:pt x="6551036" y="203561"/>
                  <a:pt x="6580818" y="383315"/>
                  <a:pt x="6570918" y="641594"/>
                </a:cubicBezTo>
                <a:cubicBezTo>
                  <a:pt x="6561018" y="899873"/>
                  <a:pt x="6567176" y="1128287"/>
                  <a:pt x="6570918" y="1338980"/>
                </a:cubicBezTo>
                <a:cubicBezTo>
                  <a:pt x="6574660" y="1549673"/>
                  <a:pt x="6585356" y="1654385"/>
                  <a:pt x="6570918" y="1868992"/>
                </a:cubicBezTo>
                <a:cubicBezTo>
                  <a:pt x="6556480" y="2083599"/>
                  <a:pt x="6556432" y="2483858"/>
                  <a:pt x="6570918" y="2677959"/>
                </a:cubicBezTo>
                <a:cubicBezTo>
                  <a:pt x="6585404" y="2872060"/>
                  <a:pt x="6594779" y="3123863"/>
                  <a:pt x="6570918" y="3375345"/>
                </a:cubicBezTo>
                <a:cubicBezTo>
                  <a:pt x="6547057" y="3626827"/>
                  <a:pt x="6570936" y="3958160"/>
                  <a:pt x="6570918" y="4184312"/>
                </a:cubicBezTo>
                <a:cubicBezTo>
                  <a:pt x="6570900" y="4410464"/>
                  <a:pt x="6547287" y="4544723"/>
                  <a:pt x="6570918" y="4825906"/>
                </a:cubicBezTo>
                <a:cubicBezTo>
                  <a:pt x="6594549" y="5107089"/>
                  <a:pt x="6602036" y="5410476"/>
                  <a:pt x="6570918" y="5579082"/>
                </a:cubicBezTo>
                <a:cubicBezTo>
                  <a:pt x="6298110" y="5570936"/>
                  <a:pt x="6115328" y="5586054"/>
                  <a:pt x="5913826" y="5579082"/>
                </a:cubicBezTo>
                <a:cubicBezTo>
                  <a:pt x="5712324" y="5572110"/>
                  <a:pt x="5388485" y="5595536"/>
                  <a:pt x="5256734" y="5579082"/>
                </a:cubicBezTo>
                <a:cubicBezTo>
                  <a:pt x="5124983" y="5562628"/>
                  <a:pt x="4935790" y="5558095"/>
                  <a:pt x="4796770" y="5579082"/>
                </a:cubicBezTo>
                <a:cubicBezTo>
                  <a:pt x="4657750" y="5600069"/>
                  <a:pt x="4406133" y="5565422"/>
                  <a:pt x="4139678" y="5579082"/>
                </a:cubicBezTo>
                <a:cubicBezTo>
                  <a:pt x="3873223" y="5592742"/>
                  <a:pt x="3680595" y="5550657"/>
                  <a:pt x="3548296" y="5579082"/>
                </a:cubicBezTo>
                <a:cubicBezTo>
                  <a:pt x="3415997" y="5607507"/>
                  <a:pt x="3154943" y="5582453"/>
                  <a:pt x="2956913" y="5579082"/>
                </a:cubicBezTo>
                <a:cubicBezTo>
                  <a:pt x="2758883" y="5575711"/>
                  <a:pt x="2616161" y="5608318"/>
                  <a:pt x="2365530" y="5579082"/>
                </a:cubicBezTo>
                <a:cubicBezTo>
                  <a:pt x="2114899" y="5549846"/>
                  <a:pt x="2015415" y="5589111"/>
                  <a:pt x="1774148" y="5579082"/>
                </a:cubicBezTo>
                <a:cubicBezTo>
                  <a:pt x="1532881" y="5569053"/>
                  <a:pt x="1276772" y="5614025"/>
                  <a:pt x="1051347" y="5579082"/>
                </a:cubicBezTo>
                <a:cubicBezTo>
                  <a:pt x="825922" y="5544139"/>
                  <a:pt x="317006" y="5579887"/>
                  <a:pt x="0" y="5579082"/>
                </a:cubicBezTo>
                <a:cubicBezTo>
                  <a:pt x="647" y="5359793"/>
                  <a:pt x="-19331" y="5263540"/>
                  <a:pt x="0" y="5049069"/>
                </a:cubicBezTo>
                <a:cubicBezTo>
                  <a:pt x="19331" y="4834598"/>
                  <a:pt x="-28451" y="4599178"/>
                  <a:pt x="0" y="4407475"/>
                </a:cubicBezTo>
                <a:cubicBezTo>
                  <a:pt x="28451" y="4215772"/>
                  <a:pt x="-6879" y="3851595"/>
                  <a:pt x="0" y="3654299"/>
                </a:cubicBezTo>
                <a:cubicBezTo>
                  <a:pt x="6879" y="3457003"/>
                  <a:pt x="-13361" y="3153430"/>
                  <a:pt x="0" y="2845332"/>
                </a:cubicBezTo>
                <a:cubicBezTo>
                  <a:pt x="13361" y="2537234"/>
                  <a:pt x="-16264" y="2440224"/>
                  <a:pt x="0" y="2315319"/>
                </a:cubicBezTo>
                <a:cubicBezTo>
                  <a:pt x="16264" y="2190414"/>
                  <a:pt x="-4326" y="1972406"/>
                  <a:pt x="0" y="1785306"/>
                </a:cubicBezTo>
                <a:cubicBezTo>
                  <a:pt x="4326" y="1598206"/>
                  <a:pt x="36209" y="1149228"/>
                  <a:pt x="0" y="976339"/>
                </a:cubicBezTo>
                <a:cubicBezTo>
                  <a:pt x="-36209" y="803450"/>
                  <a:pt x="-26312" y="313518"/>
                  <a:pt x="0" y="0"/>
                </a:cubicBezTo>
                <a:close/>
              </a:path>
              <a:path w="6570918" h="5579082" stroke="0" extrusionOk="0">
                <a:moveTo>
                  <a:pt x="0" y="0"/>
                </a:moveTo>
                <a:cubicBezTo>
                  <a:pt x="278313" y="27288"/>
                  <a:pt x="431280" y="2299"/>
                  <a:pt x="591383" y="0"/>
                </a:cubicBezTo>
                <a:cubicBezTo>
                  <a:pt x="751486" y="-2299"/>
                  <a:pt x="864229" y="-10501"/>
                  <a:pt x="1051347" y="0"/>
                </a:cubicBezTo>
                <a:cubicBezTo>
                  <a:pt x="1238465" y="10501"/>
                  <a:pt x="1656622" y="-8810"/>
                  <a:pt x="1839857" y="0"/>
                </a:cubicBezTo>
                <a:cubicBezTo>
                  <a:pt x="2023092" y="8810"/>
                  <a:pt x="2169087" y="15350"/>
                  <a:pt x="2431240" y="0"/>
                </a:cubicBezTo>
                <a:cubicBezTo>
                  <a:pt x="2693393" y="-15350"/>
                  <a:pt x="2900257" y="27267"/>
                  <a:pt x="3022622" y="0"/>
                </a:cubicBezTo>
                <a:cubicBezTo>
                  <a:pt x="3144987" y="-27267"/>
                  <a:pt x="3447181" y="14689"/>
                  <a:pt x="3811132" y="0"/>
                </a:cubicBezTo>
                <a:cubicBezTo>
                  <a:pt x="4175083" y="-14689"/>
                  <a:pt x="4141184" y="1416"/>
                  <a:pt x="4336806" y="0"/>
                </a:cubicBezTo>
                <a:cubicBezTo>
                  <a:pt x="4532428" y="-1416"/>
                  <a:pt x="4953156" y="21134"/>
                  <a:pt x="5125316" y="0"/>
                </a:cubicBezTo>
                <a:cubicBezTo>
                  <a:pt x="5297476" y="-21134"/>
                  <a:pt x="5588322" y="-4504"/>
                  <a:pt x="5913826" y="0"/>
                </a:cubicBezTo>
                <a:cubicBezTo>
                  <a:pt x="6239330" y="4504"/>
                  <a:pt x="6420523" y="-5260"/>
                  <a:pt x="6570918" y="0"/>
                </a:cubicBezTo>
                <a:cubicBezTo>
                  <a:pt x="6591445" y="372376"/>
                  <a:pt x="6574842" y="632430"/>
                  <a:pt x="6570918" y="808967"/>
                </a:cubicBezTo>
                <a:cubicBezTo>
                  <a:pt x="6566994" y="985504"/>
                  <a:pt x="6590171" y="1307889"/>
                  <a:pt x="6570918" y="1562143"/>
                </a:cubicBezTo>
                <a:cubicBezTo>
                  <a:pt x="6551665" y="1816397"/>
                  <a:pt x="6555438" y="1963128"/>
                  <a:pt x="6570918" y="2092156"/>
                </a:cubicBezTo>
                <a:cubicBezTo>
                  <a:pt x="6586398" y="2221184"/>
                  <a:pt x="6566210" y="2620933"/>
                  <a:pt x="6570918" y="2789541"/>
                </a:cubicBezTo>
                <a:cubicBezTo>
                  <a:pt x="6575626" y="2958149"/>
                  <a:pt x="6544837" y="3183433"/>
                  <a:pt x="6570918" y="3486926"/>
                </a:cubicBezTo>
                <a:cubicBezTo>
                  <a:pt x="6596999" y="3790419"/>
                  <a:pt x="6605308" y="3845885"/>
                  <a:pt x="6570918" y="4184312"/>
                </a:cubicBezTo>
                <a:cubicBezTo>
                  <a:pt x="6536528" y="4522739"/>
                  <a:pt x="6608082" y="4624099"/>
                  <a:pt x="6570918" y="4937488"/>
                </a:cubicBezTo>
                <a:cubicBezTo>
                  <a:pt x="6533754" y="5250877"/>
                  <a:pt x="6586964" y="5431073"/>
                  <a:pt x="6570918" y="5579082"/>
                </a:cubicBezTo>
                <a:cubicBezTo>
                  <a:pt x="6289892" y="5586213"/>
                  <a:pt x="6205354" y="5547724"/>
                  <a:pt x="5848117" y="5579082"/>
                </a:cubicBezTo>
                <a:cubicBezTo>
                  <a:pt x="5490880" y="5610440"/>
                  <a:pt x="5430172" y="5600685"/>
                  <a:pt x="5322444" y="5579082"/>
                </a:cubicBezTo>
                <a:cubicBezTo>
                  <a:pt x="5214716" y="5557479"/>
                  <a:pt x="4791298" y="5604209"/>
                  <a:pt x="4533933" y="5579082"/>
                </a:cubicBezTo>
                <a:cubicBezTo>
                  <a:pt x="4276568" y="5553955"/>
                  <a:pt x="4194834" y="5592381"/>
                  <a:pt x="3876842" y="5579082"/>
                </a:cubicBezTo>
                <a:cubicBezTo>
                  <a:pt x="3558850" y="5565783"/>
                  <a:pt x="3592122" y="5581860"/>
                  <a:pt x="3351168" y="5579082"/>
                </a:cubicBezTo>
                <a:cubicBezTo>
                  <a:pt x="3110214" y="5576304"/>
                  <a:pt x="2934023" y="5584193"/>
                  <a:pt x="2694076" y="5579082"/>
                </a:cubicBezTo>
                <a:cubicBezTo>
                  <a:pt x="2454129" y="5573971"/>
                  <a:pt x="2428702" y="5591803"/>
                  <a:pt x="2234112" y="5579082"/>
                </a:cubicBezTo>
                <a:cubicBezTo>
                  <a:pt x="2039522" y="5566361"/>
                  <a:pt x="1981009" y="5601189"/>
                  <a:pt x="1774148" y="5579082"/>
                </a:cubicBezTo>
                <a:cubicBezTo>
                  <a:pt x="1567287" y="5556975"/>
                  <a:pt x="1275481" y="5606317"/>
                  <a:pt x="1117056" y="5579082"/>
                </a:cubicBezTo>
                <a:cubicBezTo>
                  <a:pt x="958631" y="5551847"/>
                  <a:pt x="755477" y="5572254"/>
                  <a:pt x="591383" y="5579082"/>
                </a:cubicBezTo>
                <a:cubicBezTo>
                  <a:pt x="427289" y="5585910"/>
                  <a:pt x="187330" y="5591515"/>
                  <a:pt x="0" y="5579082"/>
                </a:cubicBezTo>
                <a:cubicBezTo>
                  <a:pt x="-26479" y="5461734"/>
                  <a:pt x="-8007" y="5136203"/>
                  <a:pt x="0" y="4993278"/>
                </a:cubicBezTo>
                <a:cubicBezTo>
                  <a:pt x="8007" y="4850353"/>
                  <a:pt x="-866" y="4711104"/>
                  <a:pt x="0" y="4463266"/>
                </a:cubicBezTo>
                <a:cubicBezTo>
                  <a:pt x="866" y="4215428"/>
                  <a:pt x="32773" y="4051281"/>
                  <a:pt x="0" y="3710090"/>
                </a:cubicBezTo>
                <a:cubicBezTo>
                  <a:pt x="-32773" y="3368899"/>
                  <a:pt x="-4467" y="3247332"/>
                  <a:pt x="0" y="3124286"/>
                </a:cubicBezTo>
                <a:cubicBezTo>
                  <a:pt x="4467" y="3001240"/>
                  <a:pt x="-19954" y="2606861"/>
                  <a:pt x="0" y="2371110"/>
                </a:cubicBezTo>
                <a:cubicBezTo>
                  <a:pt x="19954" y="2135359"/>
                  <a:pt x="32823" y="1730214"/>
                  <a:pt x="0" y="1562143"/>
                </a:cubicBezTo>
                <a:cubicBezTo>
                  <a:pt x="-32823" y="1394072"/>
                  <a:pt x="31174" y="1196398"/>
                  <a:pt x="0" y="920549"/>
                </a:cubicBezTo>
                <a:cubicBezTo>
                  <a:pt x="-31174" y="644700"/>
                  <a:pt x="-12315" y="36959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952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ontent Placeholder 57">
            <a:extLst>
              <a:ext uri="{FF2B5EF4-FFF2-40B4-BE49-F238E27FC236}">
                <a16:creationId xmlns:a16="http://schemas.microsoft.com/office/drawing/2014/main" id="{F116129E-3103-F34A-6BD4-8C2A2BCC3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104" y="847082"/>
            <a:ext cx="5946648" cy="498841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>
              <a:solidFill>
                <a:schemeClr val="bg1"/>
              </a:solidFill>
              <a:latin typeface="Times New Roman"/>
            </a:endParaRPr>
          </a:p>
          <a:p>
            <a:pPr marL="0" indent="0">
              <a:buNone/>
            </a:pPr>
            <a:endParaRPr lang="en-US" sz="18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>
              <a:solidFill>
                <a:schemeClr val="bg1"/>
              </a:solidFill>
              <a:latin typeface="The Hand Bold"/>
              <a:cs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087EC6-5855-0A3A-847F-A288659F499A}"/>
              </a:ext>
            </a:extLst>
          </p:cNvPr>
          <p:cNvSpPr txBox="1"/>
          <p:nvPr/>
        </p:nvSpPr>
        <p:spPr>
          <a:xfrm>
            <a:off x="209910" y="3904889"/>
            <a:ext cx="452599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E3E3E3"/>
                </a:solidFill>
                <a:latin typeface="Times New Roman"/>
                <a:ea typeface="Roboto"/>
                <a:cs typeface="Roboto"/>
              </a:rPr>
              <a:t>Precision - How many predicted labels were correct.</a:t>
            </a:r>
          </a:p>
          <a:p>
            <a:r>
              <a:rPr lang="en-US">
                <a:solidFill>
                  <a:srgbClr val="E3E3E3"/>
                </a:solidFill>
                <a:latin typeface="Times New Roman"/>
                <a:ea typeface="Roboto"/>
                <a:cs typeface="Roboto"/>
              </a:rPr>
              <a:t>Recall How many true labels were captured correctly.</a:t>
            </a:r>
          </a:p>
          <a:p>
            <a:r>
              <a:rPr lang="en-US">
                <a:solidFill>
                  <a:srgbClr val="E3E3E3"/>
                </a:solidFill>
                <a:latin typeface="Times New Roman"/>
                <a:ea typeface="Roboto"/>
                <a:cs typeface="Roboto"/>
              </a:rPr>
              <a:t>F1-Score Balance between Precision and Recall.</a:t>
            </a:r>
          </a:p>
          <a:p>
            <a:r>
              <a:rPr lang="en-US">
                <a:solidFill>
                  <a:srgbClr val="E3E3E3"/>
                </a:solidFill>
                <a:latin typeface="Times New Roman"/>
                <a:ea typeface="Roboto"/>
                <a:cs typeface="Roboto"/>
              </a:rPr>
              <a:t>Support Number of real samples in each class.</a:t>
            </a:r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20408D1-0AC6-944B-F4F7-0D23EF87B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68" y="1394732"/>
            <a:ext cx="4531730" cy="25114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3F3F2D-F4E8-8417-8BEE-1D1D9270F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9776" y="790935"/>
            <a:ext cx="6016222" cy="509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551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475B3C-A394-D1C3-0B43-D7B4F791C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765028EB-1E2B-F74F-8AC8-21F8E4AA9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esthetic liquid watercolor and ink">
            <a:extLst>
              <a:ext uri="{FF2B5EF4-FFF2-40B4-BE49-F238E27FC236}">
                <a16:creationId xmlns:a16="http://schemas.microsoft.com/office/drawing/2014/main" id="{88737753-8801-3B9D-5B8D-1E48A26459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662" b="6875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84B73E-3A8C-65DD-FB36-F185B9BE1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9214"/>
            <a:ext cx="3363375" cy="602752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2700">
                <a:latin typeface="Times New Roman"/>
                <a:ea typeface="+mj-lt"/>
                <a:cs typeface="+mj-lt"/>
              </a:rPr>
              <a:t>MODEL TRAINING</a:t>
            </a:r>
            <a:r>
              <a:rPr lang="en-US" sz="2700">
                <a:solidFill>
                  <a:srgbClr val="FFFFFF"/>
                </a:solidFill>
                <a:latin typeface="Times New Roman"/>
                <a:ea typeface="+mj-lt"/>
                <a:cs typeface="+mj-lt"/>
              </a:rPr>
              <a:t> for RANDOM FOREST</a:t>
            </a:r>
            <a:br>
              <a:rPr lang="en-US">
                <a:latin typeface="Times New Roman"/>
                <a:ea typeface="+mj-lt"/>
                <a:cs typeface="+mj-lt"/>
              </a:rPr>
            </a:br>
            <a:br>
              <a:rPr lang="en-US">
                <a:latin typeface="Times New Roman"/>
                <a:ea typeface="+mj-lt"/>
                <a:cs typeface="+mj-lt"/>
              </a:rPr>
            </a:br>
            <a:br>
              <a:rPr lang="en-US">
                <a:latin typeface="Times New Roman"/>
                <a:ea typeface="+mj-lt"/>
                <a:cs typeface="+mj-lt"/>
              </a:rPr>
            </a:br>
            <a:endParaRPr lang="en-US" sz="1300">
              <a:solidFill>
                <a:srgbClr val="E3E3E3"/>
              </a:solidFill>
              <a:latin typeface="Times New Roman"/>
              <a:cs typeface="Times New Roman"/>
            </a:endParaRPr>
          </a:p>
        </p:txBody>
      </p:sp>
      <p:sp>
        <p:nvSpPr>
          <p:cNvPr id="63" name="sketchy rectangle">
            <a:extLst>
              <a:ext uri="{FF2B5EF4-FFF2-40B4-BE49-F238E27FC236}">
                <a16:creationId xmlns:a16="http://schemas.microsoft.com/office/drawing/2014/main" id="{9AC003D5-CA3F-D16C-BB07-D10E0A19F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70453" y="563667"/>
            <a:ext cx="6570918" cy="5579082"/>
          </a:xfrm>
          <a:custGeom>
            <a:avLst/>
            <a:gdLst>
              <a:gd name="connsiteX0" fmla="*/ 0 w 6570918"/>
              <a:gd name="connsiteY0" fmla="*/ 0 h 5579082"/>
              <a:gd name="connsiteX1" fmla="*/ 525673 w 6570918"/>
              <a:gd name="connsiteY1" fmla="*/ 0 h 5579082"/>
              <a:gd name="connsiteX2" fmla="*/ 1182765 w 6570918"/>
              <a:gd name="connsiteY2" fmla="*/ 0 h 5579082"/>
              <a:gd name="connsiteX3" fmla="*/ 1905566 w 6570918"/>
              <a:gd name="connsiteY3" fmla="*/ 0 h 5579082"/>
              <a:gd name="connsiteX4" fmla="*/ 2365530 w 6570918"/>
              <a:gd name="connsiteY4" fmla="*/ 0 h 5579082"/>
              <a:gd name="connsiteX5" fmla="*/ 2825495 w 6570918"/>
              <a:gd name="connsiteY5" fmla="*/ 0 h 5579082"/>
              <a:gd name="connsiteX6" fmla="*/ 3614005 w 6570918"/>
              <a:gd name="connsiteY6" fmla="*/ 0 h 5579082"/>
              <a:gd name="connsiteX7" fmla="*/ 4271097 w 6570918"/>
              <a:gd name="connsiteY7" fmla="*/ 0 h 5579082"/>
              <a:gd name="connsiteX8" fmla="*/ 4731061 w 6570918"/>
              <a:gd name="connsiteY8" fmla="*/ 0 h 5579082"/>
              <a:gd name="connsiteX9" fmla="*/ 5388153 w 6570918"/>
              <a:gd name="connsiteY9" fmla="*/ 0 h 5579082"/>
              <a:gd name="connsiteX10" fmla="*/ 6570918 w 6570918"/>
              <a:gd name="connsiteY10" fmla="*/ 0 h 5579082"/>
              <a:gd name="connsiteX11" fmla="*/ 6570918 w 6570918"/>
              <a:gd name="connsiteY11" fmla="*/ 641594 h 5579082"/>
              <a:gd name="connsiteX12" fmla="*/ 6570918 w 6570918"/>
              <a:gd name="connsiteY12" fmla="*/ 1338980 h 5579082"/>
              <a:gd name="connsiteX13" fmla="*/ 6570918 w 6570918"/>
              <a:gd name="connsiteY13" fmla="*/ 1868992 h 5579082"/>
              <a:gd name="connsiteX14" fmla="*/ 6570918 w 6570918"/>
              <a:gd name="connsiteY14" fmla="*/ 2677959 h 5579082"/>
              <a:gd name="connsiteX15" fmla="*/ 6570918 w 6570918"/>
              <a:gd name="connsiteY15" fmla="*/ 3375345 h 5579082"/>
              <a:gd name="connsiteX16" fmla="*/ 6570918 w 6570918"/>
              <a:gd name="connsiteY16" fmla="*/ 4184312 h 5579082"/>
              <a:gd name="connsiteX17" fmla="*/ 6570918 w 6570918"/>
              <a:gd name="connsiteY17" fmla="*/ 4825906 h 5579082"/>
              <a:gd name="connsiteX18" fmla="*/ 6570918 w 6570918"/>
              <a:gd name="connsiteY18" fmla="*/ 5579082 h 5579082"/>
              <a:gd name="connsiteX19" fmla="*/ 5913826 w 6570918"/>
              <a:gd name="connsiteY19" fmla="*/ 5579082 h 5579082"/>
              <a:gd name="connsiteX20" fmla="*/ 5256734 w 6570918"/>
              <a:gd name="connsiteY20" fmla="*/ 5579082 h 5579082"/>
              <a:gd name="connsiteX21" fmla="*/ 4796770 w 6570918"/>
              <a:gd name="connsiteY21" fmla="*/ 5579082 h 5579082"/>
              <a:gd name="connsiteX22" fmla="*/ 4139678 w 6570918"/>
              <a:gd name="connsiteY22" fmla="*/ 5579082 h 5579082"/>
              <a:gd name="connsiteX23" fmla="*/ 3548296 w 6570918"/>
              <a:gd name="connsiteY23" fmla="*/ 5579082 h 5579082"/>
              <a:gd name="connsiteX24" fmla="*/ 2956913 w 6570918"/>
              <a:gd name="connsiteY24" fmla="*/ 5579082 h 5579082"/>
              <a:gd name="connsiteX25" fmla="*/ 2365530 w 6570918"/>
              <a:gd name="connsiteY25" fmla="*/ 5579082 h 5579082"/>
              <a:gd name="connsiteX26" fmla="*/ 1774148 w 6570918"/>
              <a:gd name="connsiteY26" fmla="*/ 5579082 h 5579082"/>
              <a:gd name="connsiteX27" fmla="*/ 1051347 w 6570918"/>
              <a:gd name="connsiteY27" fmla="*/ 5579082 h 5579082"/>
              <a:gd name="connsiteX28" fmla="*/ 0 w 6570918"/>
              <a:gd name="connsiteY28" fmla="*/ 5579082 h 5579082"/>
              <a:gd name="connsiteX29" fmla="*/ 0 w 6570918"/>
              <a:gd name="connsiteY29" fmla="*/ 5049069 h 5579082"/>
              <a:gd name="connsiteX30" fmla="*/ 0 w 6570918"/>
              <a:gd name="connsiteY30" fmla="*/ 4407475 h 5579082"/>
              <a:gd name="connsiteX31" fmla="*/ 0 w 6570918"/>
              <a:gd name="connsiteY31" fmla="*/ 3654299 h 5579082"/>
              <a:gd name="connsiteX32" fmla="*/ 0 w 6570918"/>
              <a:gd name="connsiteY32" fmla="*/ 2845332 h 5579082"/>
              <a:gd name="connsiteX33" fmla="*/ 0 w 6570918"/>
              <a:gd name="connsiteY33" fmla="*/ 2315319 h 5579082"/>
              <a:gd name="connsiteX34" fmla="*/ 0 w 6570918"/>
              <a:gd name="connsiteY34" fmla="*/ 1785306 h 5579082"/>
              <a:gd name="connsiteX35" fmla="*/ 0 w 6570918"/>
              <a:gd name="connsiteY35" fmla="*/ 976339 h 5579082"/>
              <a:gd name="connsiteX36" fmla="*/ 0 w 6570918"/>
              <a:gd name="connsiteY36" fmla="*/ 0 h 557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570918" h="5579082" fill="none" extrusionOk="0">
                <a:moveTo>
                  <a:pt x="0" y="0"/>
                </a:moveTo>
                <a:cubicBezTo>
                  <a:pt x="243958" y="-12943"/>
                  <a:pt x="320490" y="5069"/>
                  <a:pt x="525673" y="0"/>
                </a:cubicBezTo>
                <a:cubicBezTo>
                  <a:pt x="730856" y="-5069"/>
                  <a:pt x="894885" y="-31124"/>
                  <a:pt x="1182765" y="0"/>
                </a:cubicBezTo>
                <a:cubicBezTo>
                  <a:pt x="1470645" y="31124"/>
                  <a:pt x="1749273" y="-34665"/>
                  <a:pt x="1905566" y="0"/>
                </a:cubicBezTo>
                <a:cubicBezTo>
                  <a:pt x="2061859" y="34665"/>
                  <a:pt x="2197988" y="-9109"/>
                  <a:pt x="2365530" y="0"/>
                </a:cubicBezTo>
                <a:cubicBezTo>
                  <a:pt x="2533072" y="9109"/>
                  <a:pt x="2717818" y="14270"/>
                  <a:pt x="2825495" y="0"/>
                </a:cubicBezTo>
                <a:cubicBezTo>
                  <a:pt x="2933173" y="-14270"/>
                  <a:pt x="3325797" y="34931"/>
                  <a:pt x="3614005" y="0"/>
                </a:cubicBezTo>
                <a:cubicBezTo>
                  <a:pt x="3902213" y="-34931"/>
                  <a:pt x="4022668" y="20046"/>
                  <a:pt x="4271097" y="0"/>
                </a:cubicBezTo>
                <a:cubicBezTo>
                  <a:pt x="4519526" y="-20046"/>
                  <a:pt x="4513512" y="-11694"/>
                  <a:pt x="4731061" y="0"/>
                </a:cubicBezTo>
                <a:cubicBezTo>
                  <a:pt x="4948610" y="11694"/>
                  <a:pt x="5198372" y="9165"/>
                  <a:pt x="5388153" y="0"/>
                </a:cubicBezTo>
                <a:cubicBezTo>
                  <a:pt x="5577934" y="-9165"/>
                  <a:pt x="6151380" y="40199"/>
                  <a:pt x="6570918" y="0"/>
                </a:cubicBezTo>
                <a:cubicBezTo>
                  <a:pt x="6551036" y="203561"/>
                  <a:pt x="6580818" y="383315"/>
                  <a:pt x="6570918" y="641594"/>
                </a:cubicBezTo>
                <a:cubicBezTo>
                  <a:pt x="6561018" y="899873"/>
                  <a:pt x="6567176" y="1128287"/>
                  <a:pt x="6570918" y="1338980"/>
                </a:cubicBezTo>
                <a:cubicBezTo>
                  <a:pt x="6574660" y="1549673"/>
                  <a:pt x="6585356" y="1654385"/>
                  <a:pt x="6570918" y="1868992"/>
                </a:cubicBezTo>
                <a:cubicBezTo>
                  <a:pt x="6556480" y="2083599"/>
                  <a:pt x="6556432" y="2483858"/>
                  <a:pt x="6570918" y="2677959"/>
                </a:cubicBezTo>
                <a:cubicBezTo>
                  <a:pt x="6585404" y="2872060"/>
                  <a:pt x="6594779" y="3123863"/>
                  <a:pt x="6570918" y="3375345"/>
                </a:cubicBezTo>
                <a:cubicBezTo>
                  <a:pt x="6547057" y="3626827"/>
                  <a:pt x="6570936" y="3958160"/>
                  <a:pt x="6570918" y="4184312"/>
                </a:cubicBezTo>
                <a:cubicBezTo>
                  <a:pt x="6570900" y="4410464"/>
                  <a:pt x="6547287" y="4544723"/>
                  <a:pt x="6570918" y="4825906"/>
                </a:cubicBezTo>
                <a:cubicBezTo>
                  <a:pt x="6594549" y="5107089"/>
                  <a:pt x="6602036" y="5410476"/>
                  <a:pt x="6570918" y="5579082"/>
                </a:cubicBezTo>
                <a:cubicBezTo>
                  <a:pt x="6298110" y="5570936"/>
                  <a:pt x="6115328" y="5586054"/>
                  <a:pt x="5913826" y="5579082"/>
                </a:cubicBezTo>
                <a:cubicBezTo>
                  <a:pt x="5712324" y="5572110"/>
                  <a:pt x="5388485" y="5595536"/>
                  <a:pt x="5256734" y="5579082"/>
                </a:cubicBezTo>
                <a:cubicBezTo>
                  <a:pt x="5124983" y="5562628"/>
                  <a:pt x="4935790" y="5558095"/>
                  <a:pt x="4796770" y="5579082"/>
                </a:cubicBezTo>
                <a:cubicBezTo>
                  <a:pt x="4657750" y="5600069"/>
                  <a:pt x="4406133" y="5565422"/>
                  <a:pt x="4139678" y="5579082"/>
                </a:cubicBezTo>
                <a:cubicBezTo>
                  <a:pt x="3873223" y="5592742"/>
                  <a:pt x="3680595" y="5550657"/>
                  <a:pt x="3548296" y="5579082"/>
                </a:cubicBezTo>
                <a:cubicBezTo>
                  <a:pt x="3415997" y="5607507"/>
                  <a:pt x="3154943" y="5582453"/>
                  <a:pt x="2956913" y="5579082"/>
                </a:cubicBezTo>
                <a:cubicBezTo>
                  <a:pt x="2758883" y="5575711"/>
                  <a:pt x="2616161" y="5608318"/>
                  <a:pt x="2365530" y="5579082"/>
                </a:cubicBezTo>
                <a:cubicBezTo>
                  <a:pt x="2114899" y="5549846"/>
                  <a:pt x="2015415" y="5589111"/>
                  <a:pt x="1774148" y="5579082"/>
                </a:cubicBezTo>
                <a:cubicBezTo>
                  <a:pt x="1532881" y="5569053"/>
                  <a:pt x="1276772" y="5614025"/>
                  <a:pt x="1051347" y="5579082"/>
                </a:cubicBezTo>
                <a:cubicBezTo>
                  <a:pt x="825922" y="5544139"/>
                  <a:pt x="317006" y="5579887"/>
                  <a:pt x="0" y="5579082"/>
                </a:cubicBezTo>
                <a:cubicBezTo>
                  <a:pt x="647" y="5359793"/>
                  <a:pt x="-19331" y="5263540"/>
                  <a:pt x="0" y="5049069"/>
                </a:cubicBezTo>
                <a:cubicBezTo>
                  <a:pt x="19331" y="4834598"/>
                  <a:pt x="-28451" y="4599178"/>
                  <a:pt x="0" y="4407475"/>
                </a:cubicBezTo>
                <a:cubicBezTo>
                  <a:pt x="28451" y="4215772"/>
                  <a:pt x="-6879" y="3851595"/>
                  <a:pt x="0" y="3654299"/>
                </a:cubicBezTo>
                <a:cubicBezTo>
                  <a:pt x="6879" y="3457003"/>
                  <a:pt x="-13361" y="3153430"/>
                  <a:pt x="0" y="2845332"/>
                </a:cubicBezTo>
                <a:cubicBezTo>
                  <a:pt x="13361" y="2537234"/>
                  <a:pt x="-16264" y="2440224"/>
                  <a:pt x="0" y="2315319"/>
                </a:cubicBezTo>
                <a:cubicBezTo>
                  <a:pt x="16264" y="2190414"/>
                  <a:pt x="-4326" y="1972406"/>
                  <a:pt x="0" y="1785306"/>
                </a:cubicBezTo>
                <a:cubicBezTo>
                  <a:pt x="4326" y="1598206"/>
                  <a:pt x="36209" y="1149228"/>
                  <a:pt x="0" y="976339"/>
                </a:cubicBezTo>
                <a:cubicBezTo>
                  <a:pt x="-36209" y="803450"/>
                  <a:pt x="-26312" y="313518"/>
                  <a:pt x="0" y="0"/>
                </a:cubicBezTo>
                <a:close/>
              </a:path>
              <a:path w="6570918" h="5579082" stroke="0" extrusionOk="0">
                <a:moveTo>
                  <a:pt x="0" y="0"/>
                </a:moveTo>
                <a:cubicBezTo>
                  <a:pt x="278313" y="27288"/>
                  <a:pt x="431280" y="2299"/>
                  <a:pt x="591383" y="0"/>
                </a:cubicBezTo>
                <a:cubicBezTo>
                  <a:pt x="751486" y="-2299"/>
                  <a:pt x="864229" y="-10501"/>
                  <a:pt x="1051347" y="0"/>
                </a:cubicBezTo>
                <a:cubicBezTo>
                  <a:pt x="1238465" y="10501"/>
                  <a:pt x="1656622" y="-8810"/>
                  <a:pt x="1839857" y="0"/>
                </a:cubicBezTo>
                <a:cubicBezTo>
                  <a:pt x="2023092" y="8810"/>
                  <a:pt x="2169087" y="15350"/>
                  <a:pt x="2431240" y="0"/>
                </a:cubicBezTo>
                <a:cubicBezTo>
                  <a:pt x="2693393" y="-15350"/>
                  <a:pt x="2900257" y="27267"/>
                  <a:pt x="3022622" y="0"/>
                </a:cubicBezTo>
                <a:cubicBezTo>
                  <a:pt x="3144987" y="-27267"/>
                  <a:pt x="3447181" y="14689"/>
                  <a:pt x="3811132" y="0"/>
                </a:cubicBezTo>
                <a:cubicBezTo>
                  <a:pt x="4175083" y="-14689"/>
                  <a:pt x="4141184" y="1416"/>
                  <a:pt x="4336806" y="0"/>
                </a:cubicBezTo>
                <a:cubicBezTo>
                  <a:pt x="4532428" y="-1416"/>
                  <a:pt x="4953156" y="21134"/>
                  <a:pt x="5125316" y="0"/>
                </a:cubicBezTo>
                <a:cubicBezTo>
                  <a:pt x="5297476" y="-21134"/>
                  <a:pt x="5588322" y="-4504"/>
                  <a:pt x="5913826" y="0"/>
                </a:cubicBezTo>
                <a:cubicBezTo>
                  <a:pt x="6239330" y="4504"/>
                  <a:pt x="6420523" y="-5260"/>
                  <a:pt x="6570918" y="0"/>
                </a:cubicBezTo>
                <a:cubicBezTo>
                  <a:pt x="6591445" y="372376"/>
                  <a:pt x="6574842" y="632430"/>
                  <a:pt x="6570918" y="808967"/>
                </a:cubicBezTo>
                <a:cubicBezTo>
                  <a:pt x="6566994" y="985504"/>
                  <a:pt x="6590171" y="1307889"/>
                  <a:pt x="6570918" y="1562143"/>
                </a:cubicBezTo>
                <a:cubicBezTo>
                  <a:pt x="6551665" y="1816397"/>
                  <a:pt x="6555438" y="1963128"/>
                  <a:pt x="6570918" y="2092156"/>
                </a:cubicBezTo>
                <a:cubicBezTo>
                  <a:pt x="6586398" y="2221184"/>
                  <a:pt x="6566210" y="2620933"/>
                  <a:pt x="6570918" y="2789541"/>
                </a:cubicBezTo>
                <a:cubicBezTo>
                  <a:pt x="6575626" y="2958149"/>
                  <a:pt x="6544837" y="3183433"/>
                  <a:pt x="6570918" y="3486926"/>
                </a:cubicBezTo>
                <a:cubicBezTo>
                  <a:pt x="6596999" y="3790419"/>
                  <a:pt x="6605308" y="3845885"/>
                  <a:pt x="6570918" y="4184312"/>
                </a:cubicBezTo>
                <a:cubicBezTo>
                  <a:pt x="6536528" y="4522739"/>
                  <a:pt x="6608082" y="4624099"/>
                  <a:pt x="6570918" y="4937488"/>
                </a:cubicBezTo>
                <a:cubicBezTo>
                  <a:pt x="6533754" y="5250877"/>
                  <a:pt x="6586964" y="5431073"/>
                  <a:pt x="6570918" y="5579082"/>
                </a:cubicBezTo>
                <a:cubicBezTo>
                  <a:pt x="6289892" y="5586213"/>
                  <a:pt x="6205354" y="5547724"/>
                  <a:pt x="5848117" y="5579082"/>
                </a:cubicBezTo>
                <a:cubicBezTo>
                  <a:pt x="5490880" y="5610440"/>
                  <a:pt x="5430172" y="5600685"/>
                  <a:pt x="5322444" y="5579082"/>
                </a:cubicBezTo>
                <a:cubicBezTo>
                  <a:pt x="5214716" y="5557479"/>
                  <a:pt x="4791298" y="5604209"/>
                  <a:pt x="4533933" y="5579082"/>
                </a:cubicBezTo>
                <a:cubicBezTo>
                  <a:pt x="4276568" y="5553955"/>
                  <a:pt x="4194834" y="5592381"/>
                  <a:pt x="3876842" y="5579082"/>
                </a:cubicBezTo>
                <a:cubicBezTo>
                  <a:pt x="3558850" y="5565783"/>
                  <a:pt x="3592122" y="5581860"/>
                  <a:pt x="3351168" y="5579082"/>
                </a:cubicBezTo>
                <a:cubicBezTo>
                  <a:pt x="3110214" y="5576304"/>
                  <a:pt x="2934023" y="5584193"/>
                  <a:pt x="2694076" y="5579082"/>
                </a:cubicBezTo>
                <a:cubicBezTo>
                  <a:pt x="2454129" y="5573971"/>
                  <a:pt x="2428702" y="5591803"/>
                  <a:pt x="2234112" y="5579082"/>
                </a:cubicBezTo>
                <a:cubicBezTo>
                  <a:pt x="2039522" y="5566361"/>
                  <a:pt x="1981009" y="5601189"/>
                  <a:pt x="1774148" y="5579082"/>
                </a:cubicBezTo>
                <a:cubicBezTo>
                  <a:pt x="1567287" y="5556975"/>
                  <a:pt x="1275481" y="5606317"/>
                  <a:pt x="1117056" y="5579082"/>
                </a:cubicBezTo>
                <a:cubicBezTo>
                  <a:pt x="958631" y="5551847"/>
                  <a:pt x="755477" y="5572254"/>
                  <a:pt x="591383" y="5579082"/>
                </a:cubicBezTo>
                <a:cubicBezTo>
                  <a:pt x="427289" y="5585910"/>
                  <a:pt x="187330" y="5591515"/>
                  <a:pt x="0" y="5579082"/>
                </a:cubicBezTo>
                <a:cubicBezTo>
                  <a:pt x="-26479" y="5461734"/>
                  <a:pt x="-8007" y="5136203"/>
                  <a:pt x="0" y="4993278"/>
                </a:cubicBezTo>
                <a:cubicBezTo>
                  <a:pt x="8007" y="4850353"/>
                  <a:pt x="-866" y="4711104"/>
                  <a:pt x="0" y="4463266"/>
                </a:cubicBezTo>
                <a:cubicBezTo>
                  <a:pt x="866" y="4215428"/>
                  <a:pt x="32773" y="4051281"/>
                  <a:pt x="0" y="3710090"/>
                </a:cubicBezTo>
                <a:cubicBezTo>
                  <a:pt x="-32773" y="3368899"/>
                  <a:pt x="-4467" y="3247332"/>
                  <a:pt x="0" y="3124286"/>
                </a:cubicBezTo>
                <a:cubicBezTo>
                  <a:pt x="4467" y="3001240"/>
                  <a:pt x="-19954" y="2606861"/>
                  <a:pt x="0" y="2371110"/>
                </a:cubicBezTo>
                <a:cubicBezTo>
                  <a:pt x="19954" y="2135359"/>
                  <a:pt x="32823" y="1730214"/>
                  <a:pt x="0" y="1562143"/>
                </a:cubicBezTo>
                <a:cubicBezTo>
                  <a:pt x="-32823" y="1394072"/>
                  <a:pt x="31174" y="1196398"/>
                  <a:pt x="0" y="920549"/>
                </a:cubicBezTo>
                <a:cubicBezTo>
                  <a:pt x="-31174" y="644700"/>
                  <a:pt x="-12315" y="36959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952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ontent Placeholder 57">
            <a:extLst>
              <a:ext uri="{FF2B5EF4-FFF2-40B4-BE49-F238E27FC236}">
                <a16:creationId xmlns:a16="http://schemas.microsoft.com/office/drawing/2014/main" id="{C19C228E-1470-8908-9D5D-D51A3AA60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104" y="847082"/>
            <a:ext cx="5946648" cy="498841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>
              <a:solidFill>
                <a:schemeClr val="bg1"/>
              </a:solidFill>
              <a:latin typeface="Times New Roman"/>
            </a:endParaRPr>
          </a:p>
          <a:p>
            <a:pPr marL="0" indent="0">
              <a:buNone/>
            </a:pPr>
            <a:endParaRPr lang="en-US" sz="18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>
              <a:solidFill>
                <a:schemeClr val="bg1"/>
              </a:solidFill>
              <a:latin typeface="The Hand Bold"/>
              <a:cs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AC84E0-B149-874D-D2FD-99DC69D4C81A}"/>
              </a:ext>
            </a:extLst>
          </p:cNvPr>
          <p:cNvSpPr txBox="1"/>
          <p:nvPr/>
        </p:nvSpPr>
        <p:spPr>
          <a:xfrm>
            <a:off x="209910" y="3904889"/>
            <a:ext cx="452599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E3E3E3"/>
                </a:solidFill>
                <a:latin typeface="Times New Roman"/>
                <a:ea typeface="Roboto"/>
                <a:cs typeface="Roboto"/>
              </a:rPr>
              <a:t>Precision - How many predicted labels were correct.</a:t>
            </a:r>
          </a:p>
          <a:p>
            <a:r>
              <a:rPr lang="en-US">
                <a:solidFill>
                  <a:srgbClr val="E3E3E3"/>
                </a:solidFill>
                <a:latin typeface="Times New Roman"/>
                <a:ea typeface="Roboto"/>
                <a:cs typeface="Roboto"/>
              </a:rPr>
              <a:t>Recall How many true labels were captured correctly.</a:t>
            </a:r>
          </a:p>
          <a:p>
            <a:r>
              <a:rPr lang="en-US">
                <a:solidFill>
                  <a:srgbClr val="E3E3E3"/>
                </a:solidFill>
                <a:latin typeface="Times New Roman"/>
                <a:ea typeface="Roboto"/>
                <a:cs typeface="Roboto"/>
              </a:rPr>
              <a:t>F1-Score Balance between Precision and Recall.</a:t>
            </a:r>
          </a:p>
          <a:p>
            <a:r>
              <a:rPr lang="en-US">
                <a:solidFill>
                  <a:srgbClr val="E3E3E3"/>
                </a:solidFill>
                <a:latin typeface="Times New Roman"/>
                <a:ea typeface="Roboto"/>
                <a:cs typeface="Roboto"/>
              </a:rPr>
              <a:t>Support Number of real samples in each class.</a:t>
            </a:r>
          </a:p>
        </p:txBody>
      </p:sp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B36916FB-8512-6649-6006-BF76413DF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80" y="1494516"/>
            <a:ext cx="4400552" cy="2417539"/>
          </a:xfrm>
          <a:prstGeom prst="rect">
            <a:avLst/>
          </a:prstGeom>
        </p:spPr>
      </p:pic>
      <p:pic>
        <p:nvPicPr>
          <p:cNvPr id="9" name="Picture 8" descr="A graph with numbers and a blue square&#10;&#10;AI-generated content may be incorrect.">
            <a:extLst>
              <a:ext uri="{FF2B5EF4-FFF2-40B4-BE49-F238E27FC236}">
                <a16:creationId xmlns:a16="http://schemas.microsoft.com/office/drawing/2014/main" id="{2CE87643-2C6F-14AD-6738-7622DA233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209" y="983848"/>
            <a:ext cx="5693936" cy="471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98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1377</Words>
  <Application>Microsoft Macintosh PowerPoint</Application>
  <PresentationFormat>Widescreen</PresentationFormat>
  <Paragraphs>177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Aptos</vt:lpstr>
      <vt:lpstr>Arial</vt:lpstr>
      <vt:lpstr>The Hand Bold</vt:lpstr>
      <vt:lpstr>The Serif Hand Black</vt:lpstr>
      <vt:lpstr>Times New Roman</vt:lpstr>
      <vt:lpstr>SketchyVTI</vt:lpstr>
      <vt:lpstr>TRAFFIC VOLUME MULTICLASS CLASSIFICATION AND REGRESSION</vt:lpstr>
      <vt:lpstr>PROBLEM STATEMENT</vt:lpstr>
      <vt:lpstr>DATASET OVERVIEW</vt:lpstr>
      <vt:lpstr>MACHINE LEARNING MODELS</vt:lpstr>
      <vt:lpstr>PowerPoint Presentation</vt:lpstr>
      <vt:lpstr>FEATURE ENGINEERING:   </vt:lpstr>
      <vt:lpstr>GINI IMPURITY and INFORMATION GAIN </vt:lpstr>
      <vt:lpstr>MODEL TRAINING for DECISION TREE    </vt:lpstr>
      <vt:lpstr>MODEL TRAINING for RANDOM FOREST   </vt:lpstr>
      <vt:lpstr> BIAS- VARIANCE TRADEOFF   </vt:lpstr>
      <vt:lpstr>LEARNING CURVE - DECISION TREE </vt:lpstr>
      <vt:lpstr>LEARNING CURVE – RANDOM FOREST </vt:lpstr>
      <vt:lpstr>CONCLUSION</vt:lpstr>
      <vt:lpstr>REGRESSION</vt:lpstr>
      <vt:lpstr>PREDICTING TRAFFIC VOLUME USING MACHINE LEARNING MODELS</vt:lpstr>
      <vt:lpstr>REGRESSION OVERVIEW</vt:lpstr>
      <vt:lpstr>EXPLORATORY DATA ANALYSIS (EDA)</vt:lpstr>
      <vt:lpstr>EXPLORATORY DATA ANALYSIS (EDA)</vt:lpstr>
      <vt:lpstr>EXPLORATORY DATA ANALYSIS (EDA)</vt:lpstr>
      <vt:lpstr>DATA PREP &amp; FEATURE ENGINEERING</vt:lpstr>
      <vt:lpstr>DATA PREP &amp; FEATURE ENGINEERING</vt:lpstr>
      <vt:lpstr>MODEL BUILDING</vt:lpstr>
      <vt:lpstr>MODEL BUILDING</vt:lpstr>
      <vt:lpstr>PowerPoint Presentation</vt:lpstr>
      <vt:lpstr>PowerPoint Presentation</vt:lpstr>
      <vt:lpstr>PowerPoint Presentation</vt:lpstr>
      <vt:lpstr>PowerPoint Presentation</vt:lpstr>
      <vt:lpstr>OPTIMISER (SGD REGRESSOR)</vt:lpstr>
      <vt:lpstr>HYPERPARAMETER TUNING</vt:lpstr>
      <vt:lpstr>HYPERPARAMETER TUNING</vt:lpstr>
      <vt:lpstr>HYPERPARAMETER TUNING</vt:lpstr>
      <vt:lpstr>HYPERPARAMETER TUNING</vt:lpstr>
      <vt:lpstr>MODEL EVALUATION AND COMPARISON</vt:lpstr>
      <vt:lpstr>MODEL EVALUATION AND COMPARISON</vt:lpstr>
      <vt:lpstr>MODEL EVALUATION AND COMPARISON</vt:lpstr>
      <vt:lpstr>MODEL EVALUATION AND COMPARISON</vt:lpstr>
      <vt:lpstr>MODEL EVALUATION AND COMPARISON</vt:lpstr>
      <vt:lpstr>MODEL EVALUATION AND COMPARISON</vt:lpstr>
      <vt:lpstr>MODEL EVALUATION AND COMPARISON</vt:lpstr>
      <vt:lpstr>KEY TAKEAWAYS</vt:lpstr>
      <vt:lpstr>CONCLUSION</vt:lpstr>
      <vt:lpstr> Jayashree Johnson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Johnson, Jayashree</dc:creator>
  <cp:lastModifiedBy>Johnson, Jayashree</cp:lastModifiedBy>
  <cp:revision>7</cp:revision>
  <dcterms:created xsi:type="dcterms:W3CDTF">2025-04-26T01:20:45Z</dcterms:created>
  <dcterms:modified xsi:type="dcterms:W3CDTF">2025-05-15T19:59:54Z</dcterms:modified>
</cp:coreProperties>
</file>